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Lst>
  <p:notesMasterIdLst>
    <p:notesMasterId r:id="rId19"/>
  </p:notesMasterIdLst>
  <p:handoutMasterIdLst>
    <p:handoutMasterId r:id="rId20"/>
  </p:handoutMasterIdLst>
  <p:sldIdLst>
    <p:sldId id="256" r:id="rId6"/>
    <p:sldId id="281" r:id="rId7"/>
    <p:sldId id="282" r:id="rId8"/>
    <p:sldId id="276" r:id="rId9"/>
    <p:sldId id="291" r:id="rId10"/>
    <p:sldId id="284" r:id="rId11"/>
    <p:sldId id="285" r:id="rId12"/>
    <p:sldId id="286" r:id="rId13"/>
    <p:sldId id="292" r:id="rId14"/>
    <p:sldId id="288" r:id="rId15"/>
    <p:sldId id="289" r:id="rId16"/>
    <p:sldId id="290"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8EC409-0244-504D-15C2-E256F69B7BFA}" name="Steve Markenson  (FMI)" initials="S(" userId="S::smarkenson@fmi.org::f10f8ca8-6bd8-4460-a986-bee8861cc82e" providerId="AD"/>
  <p188:author id="{6BEF7B10-B199-D4CC-8A65-1E02FFC99568}" name="Kelli J. Windsor  (FMI)" initials="KJW(" userId="S::kwindsor@fmi.org::1cd1bf8c-d789-46d8-8545-aa8094d1eb80" providerId="AD"/>
  <p188:author id="{47F9FF1E-2653-135D-E466-F09464FC8F37}" name="Matthew McKinney (FMI)" initials="M(" userId="S::mmckinney@fmi.org::d034dcd1-5f3e-4111-8a01-a0ce5f2e9ecd" providerId="AD"/>
  <p188:author id="{599CE624-87B2-BA6E-772C-9429641626B5}" name="Heather C. Garlich  (FMI)" initials="H(" userId="S::hgarlich@fmi.org::f40b5bf5-de24-4517-af14-1f531c68b176" providerId="AD"/>
  <p188:author id="{9EFE6A9B-40F3-CAB8-0341-6EAA198DBFAC}" name="Nick Palladino" initials="NP" userId="S::nick@marathonstrategies.com::64a04933-1b33-411f-818a-269179f1c8b4" providerId="AD"/>
  <p188:author id="{FDFA82C7-3E4F-9000-5A5A-9618C70DEA9F}" name="Rachel Gomberg" initials="RG" userId="S::Rachel@marathonstrategies.com::0963e7c0-7c35-4339-a3f5-42563db0a0a6" providerId="AD"/>
  <p188:author id="{ADD2CCD2-E9B8-C724-547F-B8E9F358810E}" name="Rachel Gomberg" initials="RG" userId="S::rachel@marathonstrategies.com::0963e7c0-7c35-4339-a3f5-42563db0a0a6" providerId="AD"/>
  <p188:author id="{27C5D5D2-64E4-90A5-3179-925805243611}" name="Karin Meadows" initials="KM" userId="S::karin@marathonstrategies.com::0b76a319-0195-4243-86d5-726189f218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57F"/>
    <a:srgbClr val="D4A503"/>
    <a:srgbClr val="E7B403"/>
    <a:srgbClr val="D3B340"/>
    <a:srgbClr val="D1E4A7"/>
    <a:srgbClr val="0F824E"/>
    <a:srgbClr val="6A899F"/>
    <a:srgbClr val="3D5E70"/>
    <a:srgbClr val="66B561"/>
    <a:srgbClr val="9BCA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C7BAA-4893-41FC-AF49-1705F554FB11}" v="5" dt="2023-07-11T19:08:25.612"/>
    <p1510:client id="{6878EA73-EFF3-19B6-66A0-CF217E3565B7}" v="10" dt="2023-07-11T18:59:55.455"/>
    <p1510:client id="{8023E5E6-4BE3-F74B-AD11-8A0042770484}" v="519" dt="2023-07-11T16:14:56.198"/>
    <p1510:client id="{AC72C5AF-5104-2E42-BE6D-2983BCEFC67B}" v="290" dt="2023-07-11T16:19:23.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81"/>
    <p:restoredTop sz="64417" autoAdjust="0"/>
  </p:normalViewPr>
  <p:slideViewPr>
    <p:cSldViewPr snapToGrid="0">
      <p:cViewPr varScale="1">
        <p:scale>
          <a:sx n="75" d="100"/>
          <a:sy n="75" d="100"/>
        </p:scale>
        <p:origin x="488" y="52"/>
      </p:cViewPr>
      <p:guideLst>
        <p:guide orient="horz" pos="2160"/>
        <p:guide pos="3840"/>
        <p:guide orient="horz" pos="3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cKinney (FMI)" userId="d034dcd1-5f3e-4111-8a01-a0ce5f2e9ecd" providerId="ADAL" clId="{624D0E10-2E29-4F61-82D4-D6EC40025E13}"/>
    <pc:docChg chg="modSld">
      <pc:chgData name="Matthew McKinney (FMI)" userId="d034dcd1-5f3e-4111-8a01-a0ce5f2e9ecd" providerId="ADAL" clId="{624D0E10-2E29-4F61-82D4-D6EC40025E13}" dt="2023-07-12T14:25:01.543" v="22" actId="5793"/>
      <pc:docMkLst>
        <pc:docMk/>
      </pc:docMkLst>
      <pc:sldChg chg="modNotesTx">
        <pc:chgData name="Matthew McKinney (FMI)" userId="d034dcd1-5f3e-4111-8a01-a0ce5f2e9ecd" providerId="ADAL" clId="{624D0E10-2E29-4F61-82D4-D6EC40025E13}" dt="2023-07-12T14:25:01.543" v="22" actId="5793"/>
        <pc:sldMkLst>
          <pc:docMk/>
          <pc:sldMk cId="1908047656" sldId="282"/>
        </pc:sldMkLst>
      </pc:sldChg>
    </pc:docChg>
  </pc:docChgLst>
  <pc:docChgLst>
    <pc:chgData name="Heather C. Garlich  (FMI)" userId="f40b5bf5-de24-4517-af14-1f531c68b176" providerId="ADAL" clId="{07DC7BAA-4893-41FC-AF49-1705F554FB11}"/>
    <pc:docChg chg="custSel modSld">
      <pc:chgData name="Heather C. Garlich  (FMI)" userId="f40b5bf5-de24-4517-af14-1f531c68b176" providerId="ADAL" clId="{07DC7BAA-4893-41FC-AF49-1705F554FB11}" dt="2023-07-11T19:50:36.096" v="29" actId="6549"/>
      <pc:docMkLst>
        <pc:docMk/>
      </pc:docMkLst>
      <pc:sldChg chg="modSp mod delCm">
        <pc:chgData name="Heather C. Garlich  (FMI)" userId="f40b5bf5-de24-4517-af14-1f531c68b176" providerId="ADAL" clId="{07DC7BAA-4893-41FC-AF49-1705F554FB11}" dt="2023-07-11T19:50:36.096" v="29" actId="6549"/>
        <pc:sldMkLst>
          <pc:docMk/>
          <pc:sldMk cId="1341790129" sldId="281"/>
        </pc:sldMkLst>
        <pc:spChg chg="mod">
          <ac:chgData name="Heather C. Garlich  (FMI)" userId="f40b5bf5-de24-4517-af14-1f531c68b176" providerId="ADAL" clId="{07DC7BAA-4893-41FC-AF49-1705F554FB11}" dt="2023-07-11T19:49:39.795" v="9" actId="20577"/>
          <ac:spMkLst>
            <pc:docMk/>
            <pc:sldMk cId="1341790129" sldId="281"/>
            <ac:spMk id="13" creationId="{7FCC9D22-13E7-A16E-AECC-E67FF59EFA3E}"/>
          </ac:spMkLst>
        </pc:spChg>
        <pc:spChg chg="mod">
          <ac:chgData name="Heather C. Garlich  (FMI)" userId="f40b5bf5-de24-4517-af14-1f531c68b176" providerId="ADAL" clId="{07DC7BAA-4893-41FC-AF49-1705F554FB11}" dt="2023-07-11T19:50:36.096" v="29" actId="6549"/>
          <ac:spMkLst>
            <pc:docMk/>
            <pc:sldMk cId="1341790129" sldId="281"/>
            <ac:spMk id="14" creationId="{AEB46209-7EE5-1689-5FA8-B0557C1E15C8}"/>
          </ac:spMkLst>
        </pc:spChg>
        <pc:extLst>
          <p:ext xmlns:p="http://schemas.openxmlformats.org/presentationml/2006/main" uri="{D6D511B9-2390-475A-947B-AFAB55BFBCF1}">
            <pc226:cmChg xmlns:pc226="http://schemas.microsoft.com/office/powerpoint/2022/06/main/command" chg="del">
              <pc226:chgData name="Heather C. Garlich  (FMI)" userId="f40b5bf5-de24-4517-af14-1f531c68b176" providerId="ADAL" clId="{07DC7BAA-4893-41FC-AF49-1705F554FB11}" dt="2023-07-11T19:50:17.551" v="10"/>
              <pc2:cmMkLst xmlns:pc2="http://schemas.microsoft.com/office/powerpoint/2019/9/main/command">
                <pc:docMk/>
                <pc:sldMk cId="1341790129" sldId="281"/>
                <pc2:cmMk id="{A7156145-0447-4165-9D43-D2A5453EE385}"/>
              </pc2:cmMkLst>
            </pc226:cmChg>
          </p:ext>
        </pc:extLst>
      </pc:sldChg>
      <pc:sldChg chg="modSp mod delCm">
        <pc:chgData name="Heather C. Garlich  (FMI)" userId="f40b5bf5-de24-4517-af14-1f531c68b176" providerId="ADAL" clId="{07DC7BAA-4893-41FC-AF49-1705F554FB11}" dt="2023-07-11T19:49:30.053" v="5"/>
        <pc:sldMkLst>
          <pc:docMk/>
          <pc:sldMk cId="607214408" sldId="289"/>
        </pc:sldMkLst>
        <pc:spChg chg="mod">
          <ac:chgData name="Heather C. Garlich  (FMI)" userId="f40b5bf5-de24-4517-af14-1f531c68b176" providerId="ADAL" clId="{07DC7BAA-4893-41FC-AF49-1705F554FB11}" dt="2023-07-11T19:49:26.139" v="4" actId="1076"/>
          <ac:spMkLst>
            <pc:docMk/>
            <pc:sldMk cId="607214408" sldId="289"/>
            <ac:spMk id="16" creationId="{7ACF2DBA-12D9-84FE-B150-EBA6EE59324E}"/>
          </ac:spMkLst>
        </pc:spChg>
        <pc:spChg chg="mod">
          <ac:chgData name="Heather C. Garlich  (FMI)" userId="f40b5bf5-de24-4517-af14-1f531c68b176" providerId="ADAL" clId="{07DC7BAA-4893-41FC-AF49-1705F554FB11}" dt="2023-07-11T19:49:17.048" v="1" actId="6549"/>
          <ac:spMkLst>
            <pc:docMk/>
            <pc:sldMk cId="607214408" sldId="289"/>
            <ac:spMk id="20" creationId="{2AD5B3BC-CCA7-84E6-FF21-2DDA26F3987E}"/>
          </ac:spMkLst>
        </pc:spChg>
        <pc:extLst>
          <p:ext xmlns:p="http://schemas.openxmlformats.org/presentationml/2006/main" uri="{D6D511B9-2390-475A-947B-AFAB55BFBCF1}">
            <pc226:cmChg xmlns:pc226="http://schemas.microsoft.com/office/powerpoint/2022/06/main/command" chg="del">
              <pc226:chgData name="Heather C. Garlich  (FMI)" userId="f40b5bf5-de24-4517-af14-1f531c68b176" providerId="ADAL" clId="{07DC7BAA-4893-41FC-AF49-1705F554FB11}" dt="2023-07-11T19:49:30.053" v="5"/>
              <pc2:cmMkLst xmlns:pc2="http://schemas.microsoft.com/office/powerpoint/2019/9/main/command">
                <pc:docMk/>
                <pc:sldMk cId="607214408" sldId="289"/>
                <pc2:cmMk id="{A2448D9D-7754-48D9-BC3F-A71B7A7F11E9}"/>
              </pc2:cmMkLst>
            </pc226:cmChg>
          </p:ext>
        </pc:extLst>
      </pc:sldChg>
      <pc:sldChg chg="delSp mod">
        <pc:chgData name="Heather C. Garlich  (FMI)" userId="f40b5bf5-de24-4517-af14-1f531c68b176" providerId="ADAL" clId="{07DC7BAA-4893-41FC-AF49-1705F554FB11}" dt="2023-07-11T19:11:56.856" v="0" actId="478"/>
        <pc:sldMkLst>
          <pc:docMk/>
          <pc:sldMk cId="1133325742" sldId="292"/>
        </pc:sldMkLst>
        <pc:spChg chg="del">
          <ac:chgData name="Heather C. Garlich  (FMI)" userId="f40b5bf5-de24-4517-af14-1f531c68b176" providerId="ADAL" clId="{07DC7BAA-4893-41FC-AF49-1705F554FB11}" dt="2023-07-11T19:11:56.856" v="0" actId="478"/>
          <ac:spMkLst>
            <pc:docMk/>
            <pc:sldMk cId="1133325742" sldId="292"/>
            <ac:spMk id="6" creationId="{BA54A499-A9B7-04F3-A9F5-72D95033BB9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1506598479674214"/>
          <c:w val="1"/>
          <c:h val="0.58542271677258428"/>
        </c:manualLayout>
      </c:layout>
      <c:barChart>
        <c:barDir val="col"/>
        <c:grouping val="clustered"/>
        <c:varyColors val="0"/>
        <c:ser>
          <c:idx val="0"/>
          <c:order val="0"/>
          <c:tx>
            <c:strRef>
              <c:f>Sheet1!$B$1</c:f>
              <c:strCache>
                <c:ptCount val="1"/>
                <c:pt idx="0">
                  <c:v>Series 1</c:v>
                </c:pt>
              </c:strCache>
            </c:strRef>
          </c:tx>
          <c:spPr>
            <a:pattFill prst="dkUpDiag">
              <a:fgClr>
                <a:srgbClr val="66B561"/>
              </a:fgClr>
              <a:bgClr>
                <a:schemeClr val="bg1"/>
              </a:bgClr>
            </a:pattFill>
            <a:ln w="19050">
              <a:solidFill>
                <a:schemeClr val="tx1"/>
              </a:solidFill>
            </a:ln>
            <a:effectLst/>
          </c:spPr>
          <c:invertIfNegative val="0"/>
          <c:dPt>
            <c:idx val="0"/>
            <c:invertIfNegative val="0"/>
            <c:bubble3D val="0"/>
            <c:spPr>
              <a:noFill/>
              <a:ln w="19050">
                <a:solidFill>
                  <a:schemeClr val="tx1"/>
                </a:solidFill>
              </a:ln>
              <a:effectLst/>
            </c:spPr>
            <c:extLst>
              <c:ext xmlns:c16="http://schemas.microsoft.com/office/drawing/2014/chart" uri="{C3380CC4-5D6E-409C-BE32-E72D297353CC}">
                <c16:uniqueId val="{00000001-1D10-EA4F-B9F8-EE7F23EF76B3}"/>
              </c:ext>
            </c:extLst>
          </c:dPt>
          <c:dPt>
            <c:idx val="1"/>
            <c:invertIfNegative val="0"/>
            <c:bubble3D val="0"/>
            <c:spPr>
              <a:noFill/>
              <a:ln w="19050">
                <a:solidFill>
                  <a:schemeClr val="tx1"/>
                </a:solidFill>
              </a:ln>
              <a:effectLst/>
            </c:spPr>
            <c:extLst>
              <c:ext xmlns:c16="http://schemas.microsoft.com/office/drawing/2014/chart" uri="{C3380CC4-5D6E-409C-BE32-E72D297353CC}">
                <c16:uniqueId val="{00000003-1D10-EA4F-B9F8-EE7F23EF76B3}"/>
              </c:ext>
            </c:extLst>
          </c:dPt>
          <c:dPt>
            <c:idx val="2"/>
            <c:invertIfNegative val="0"/>
            <c:bubble3D val="0"/>
            <c:spPr>
              <a:noFill/>
              <a:ln w="19050">
                <a:solidFill>
                  <a:schemeClr val="tx1"/>
                </a:solidFill>
              </a:ln>
              <a:effectLst/>
            </c:spPr>
            <c:extLst>
              <c:ext xmlns:c16="http://schemas.microsoft.com/office/drawing/2014/chart" uri="{C3380CC4-5D6E-409C-BE32-E72D297353CC}">
                <c16:uniqueId val="{00000005-1D10-EA4F-B9F8-EE7F23EF76B3}"/>
              </c:ext>
            </c:extLst>
          </c:dPt>
          <c:dLbls>
            <c:dLbl>
              <c:idx val="0"/>
              <c:delete val="1"/>
              <c:extLst>
                <c:ext xmlns:c15="http://schemas.microsoft.com/office/drawing/2012/chart" uri="{CE6537A1-D6FC-4f65-9D91-7224C49458BB}">
                  <c15:layout>
                    <c:manualLayout>
                      <c:w val="0.25382107221227668"/>
                      <c:h val="0.12797518463770469"/>
                    </c:manualLayout>
                  </c15:layout>
                </c:ext>
                <c:ext xmlns:c16="http://schemas.microsoft.com/office/drawing/2014/chart" uri="{C3380CC4-5D6E-409C-BE32-E72D297353CC}">
                  <c16:uniqueId val="{00000001-1D10-EA4F-B9F8-EE7F23EF76B3}"/>
                </c:ext>
              </c:extLst>
            </c:dLbl>
            <c:dLbl>
              <c:idx val="1"/>
              <c:layout>
                <c:manualLayout>
                  <c:x val="8.6028738828744445E-8"/>
                  <c:y val="1.9188552807383324E-3"/>
                </c:manualLayout>
              </c:layout>
              <c:tx>
                <c:rich>
                  <a:bodyPr rot="0" spcFirstLastPara="1" vertOverflow="ellipsis" vert="horz" wrap="square" lIns="38100" tIns="19050" rIns="38100" bIns="19050" anchor="ctr" anchorCtr="1">
                    <a:noAutofit/>
                  </a:bodyPr>
                  <a:lstStyle/>
                  <a:p>
                    <a:pPr>
                      <a:defRPr sz="1800" b="1" i="0" u="none" strike="noStrike" kern="1200" spc="-50" baseline="0">
                        <a:solidFill>
                          <a:schemeClr val="accent4">
                            <a:lumMod val="75000"/>
                          </a:schemeClr>
                        </a:solidFill>
                        <a:latin typeface="Rockwell" panose="02060603020205020403" pitchFamily="18" charset="77"/>
                        <a:ea typeface="Gadugi" panose="020B0502040204020203" pitchFamily="34" charset="0"/>
                        <a:cs typeface="+mn-cs"/>
                      </a:defRPr>
                    </a:pPr>
                    <a:fld id="{68B45B78-8C2B-D445-81B3-131CE8835509}" type="VALUE">
                      <a:rPr lang="en-US" smtClean="0"/>
                      <a:pPr>
                        <a:defRPr sz="1800" b="1" spc="-50">
                          <a:solidFill>
                            <a:schemeClr val="accent4">
                              <a:lumMod val="75000"/>
                            </a:schemeClr>
                          </a:solidFill>
                          <a:latin typeface="Rockwell" panose="02060603020205020403" pitchFamily="18" charset="77"/>
                          <a:ea typeface="Gadugi" panose="020B0502040204020203"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50" baseline="0">
                      <a:solidFill>
                        <a:schemeClr val="accent4">
                          <a:lumMod val="75000"/>
                        </a:schemeClr>
                      </a:solidFill>
                      <a:latin typeface="Rockwell" panose="02060603020205020403" pitchFamily="18" charset="77"/>
                      <a:ea typeface="Gadugi" panose="020B0502040204020203" pitchFamily="34" charset="0"/>
                      <a:cs typeface="+mn-cs"/>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24368303063667351"/>
                      <c:h val="0.10923612765954308"/>
                    </c:manualLayout>
                  </c15:layout>
                  <c15:dlblFieldTable/>
                  <c15:showDataLabelsRange val="0"/>
                </c:ext>
                <c:ext xmlns:c16="http://schemas.microsoft.com/office/drawing/2014/chart" uri="{C3380CC4-5D6E-409C-BE32-E72D297353CC}">
                  <c16:uniqueId val="{00000003-1D10-EA4F-B9F8-EE7F23EF76B3}"/>
                </c:ext>
              </c:extLst>
            </c:dLbl>
            <c:dLbl>
              <c:idx val="3"/>
              <c:delete val="1"/>
              <c:extLst>
                <c:ext xmlns:c15="http://schemas.microsoft.com/office/drawing/2012/chart" uri="{CE6537A1-D6FC-4f65-9D91-7224C49458BB}"/>
                <c:ext xmlns:c16="http://schemas.microsoft.com/office/drawing/2014/chart" uri="{C3380CC4-5D6E-409C-BE32-E72D297353CC}">
                  <c16:uniqueId val="{00000006-1D10-EA4F-B9F8-EE7F23EF76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50" baseline="0">
                    <a:solidFill>
                      <a:schemeClr val="accent4">
                        <a:lumMod val="75000"/>
                      </a:schemeClr>
                    </a:solidFill>
                    <a:latin typeface="Rockwell" panose="02060603020205020403" pitchFamily="18" charset="77"/>
                    <a:ea typeface="Gadugi" panose="020B0502040204020203"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0.0%</c:formatCode>
                <c:ptCount val="4"/>
                <c:pt idx="0" formatCode="0%">
                  <c:v>0</c:v>
                </c:pt>
                <c:pt idx="1">
                  <c:v>0.24299999999999999</c:v>
                </c:pt>
                <c:pt idx="2" formatCode="0%">
                  <c:v>0.12</c:v>
                </c:pt>
                <c:pt idx="3" formatCode="0%">
                  <c:v>0</c:v>
                </c:pt>
              </c:numCache>
            </c:numRef>
          </c:val>
          <c:extLst>
            <c:ext xmlns:c16="http://schemas.microsoft.com/office/drawing/2014/chart" uri="{C3380CC4-5D6E-409C-BE32-E72D297353CC}">
              <c16:uniqueId val="{00000007-1D10-EA4F-B9F8-EE7F23EF76B3}"/>
            </c:ext>
          </c:extLst>
        </c:ser>
        <c:dLbls>
          <c:showLegendKey val="0"/>
          <c:showVal val="0"/>
          <c:showCatName val="0"/>
          <c:showSerName val="0"/>
          <c:showPercent val="0"/>
          <c:showBubbleSize val="0"/>
        </c:dLbls>
        <c:gapWidth val="80"/>
        <c:overlap val="33"/>
        <c:axId val="1941814943"/>
        <c:axId val="1941005391"/>
      </c:barChart>
      <c:catAx>
        <c:axId val="1941814943"/>
        <c:scaling>
          <c:orientation val="minMax"/>
        </c:scaling>
        <c:delete val="1"/>
        <c:axPos val="b"/>
        <c:numFmt formatCode="General" sourceLinked="1"/>
        <c:majorTickMark val="none"/>
        <c:minorTickMark val="none"/>
        <c:tickLblPos val="nextTo"/>
        <c:crossAx val="1941005391"/>
        <c:crosses val="autoZero"/>
        <c:auto val="1"/>
        <c:lblAlgn val="ctr"/>
        <c:lblOffset val="50"/>
        <c:noMultiLvlLbl val="0"/>
      </c:catAx>
      <c:valAx>
        <c:axId val="1941005391"/>
        <c:scaling>
          <c:orientation val="minMax"/>
        </c:scaling>
        <c:delete val="1"/>
        <c:axPos val="l"/>
        <c:numFmt formatCode="0%" sourceLinked="1"/>
        <c:majorTickMark val="none"/>
        <c:minorTickMark val="none"/>
        <c:tickLblPos val="nextTo"/>
        <c:crossAx val="194181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34573454127618E-2"/>
          <c:y val="5.9151165419644547E-2"/>
          <c:w val="0.92952740849385251"/>
          <c:h val="0.94017797059276609"/>
        </c:manualLayout>
      </c:layout>
      <c:barChart>
        <c:barDir val="bar"/>
        <c:grouping val="clustered"/>
        <c:varyColors val="0"/>
        <c:ser>
          <c:idx val="0"/>
          <c:order val="0"/>
          <c:tx>
            <c:strRef>
              <c:f>Sheet1!$B$1</c:f>
              <c:strCache>
                <c:ptCount val="1"/>
                <c:pt idx="0">
                  <c:v>Retailers</c:v>
                </c:pt>
              </c:strCache>
            </c:strRef>
          </c:tx>
          <c:spPr>
            <a:pattFill prst="wdUpDiag">
              <a:fgClr>
                <a:schemeClr val="accent4"/>
              </a:fgClr>
              <a:bgClr>
                <a:schemeClr val="accent4">
                  <a:lumMod val="20000"/>
                  <a:lumOff val="80000"/>
                </a:schemeClr>
              </a:bgClr>
            </a:pattFill>
            <a:ln>
              <a:noFill/>
            </a:ln>
            <a:effectLst/>
          </c:spPr>
          <c:invertIfNegative val="0"/>
          <c:dPt>
            <c:idx val="0"/>
            <c:invertIfNegative val="0"/>
            <c:bubble3D val="0"/>
            <c:spPr>
              <a:pattFill prst="wdUpDiag">
                <a:fgClr>
                  <a:schemeClr val="accent4"/>
                </a:fgClr>
                <a:bgClr>
                  <a:schemeClr val="accent4">
                    <a:lumMod val="20000"/>
                    <a:lumOff val="80000"/>
                  </a:schemeClr>
                </a:bgClr>
              </a:pattFill>
              <a:ln>
                <a:noFill/>
              </a:ln>
              <a:effectLst/>
            </c:spPr>
            <c:extLst>
              <c:ext xmlns:c16="http://schemas.microsoft.com/office/drawing/2014/chart" uri="{C3380CC4-5D6E-409C-BE32-E72D297353CC}">
                <c16:uniqueId val="{00000001-6742-A443-B20E-9A89D5EAEB0A}"/>
              </c:ext>
            </c:extLst>
          </c:dPt>
          <c:dPt>
            <c:idx val="1"/>
            <c:invertIfNegative val="0"/>
            <c:bubble3D val="0"/>
            <c:spPr>
              <a:pattFill prst="wdUpDiag">
                <a:fgClr>
                  <a:schemeClr val="accent4"/>
                </a:fgClr>
                <a:bgClr>
                  <a:schemeClr val="accent4">
                    <a:lumMod val="20000"/>
                    <a:lumOff val="80000"/>
                  </a:schemeClr>
                </a:bgClr>
              </a:pattFill>
              <a:ln>
                <a:noFill/>
              </a:ln>
              <a:effectLst/>
            </c:spPr>
            <c:extLst>
              <c:ext xmlns:c16="http://schemas.microsoft.com/office/drawing/2014/chart" uri="{C3380CC4-5D6E-409C-BE32-E72D297353CC}">
                <c16:uniqueId val="{00000003-6742-A443-B20E-9A89D5EAEB0A}"/>
              </c:ext>
            </c:extLst>
          </c:dPt>
          <c:dPt>
            <c:idx val="2"/>
            <c:invertIfNegative val="0"/>
            <c:bubble3D val="0"/>
            <c:spPr>
              <a:pattFill prst="wdUpDiag">
                <a:fgClr>
                  <a:schemeClr val="accent4"/>
                </a:fgClr>
                <a:bgClr>
                  <a:schemeClr val="accent4">
                    <a:lumMod val="20000"/>
                    <a:lumOff val="80000"/>
                  </a:schemeClr>
                </a:bgClr>
              </a:pattFill>
              <a:ln>
                <a:noFill/>
              </a:ln>
              <a:effectLst/>
            </c:spPr>
            <c:extLst>
              <c:ext xmlns:c16="http://schemas.microsoft.com/office/drawing/2014/chart" uri="{C3380CC4-5D6E-409C-BE32-E72D297353CC}">
                <c16:uniqueId val="{00000005-6742-A443-B20E-9A89D5EAEB0A}"/>
              </c:ext>
            </c:extLst>
          </c:dPt>
          <c:dPt>
            <c:idx val="3"/>
            <c:invertIfNegative val="0"/>
            <c:bubble3D val="0"/>
            <c:spPr>
              <a:pattFill prst="wdUpDiag">
                <a:fgClr>
                  <a:schemeClr val="accent4"/>
                </a:fgClr>
                <a:bgClr>
                  <a:schemeClr val="accent4">
                    <a:lumMod val="20000"/>
                    <a:lumOff val="80000"/>
                  </a:schemeClr>
                </a:bgClr>
              </a:pattFill>
              <a:ln>
                <a:noFill/>
              </a:ln>
              <a:effectLst/>
            </c:spPr>
            <c:extLst>
              <c:ext xmlns:c16="http://schemas.microsoft.com/office/drawing/2014/chart" uri="{C3380CC4-5D6E-409C-BE32-E72D297353CC}">
                <c16:uniqueId val="{00000007-6742-A443-B20E-9A89D5EAEB0A}"/>
              </c:ext>
            </c:extLst>
          </c:dPt>
          <c:dPt>
            <c:idx val="4"/>
            <c:invertIfNegative val="0"/>
            <c:bubble3D val="0"/>
            <c:spPr>
              <a:pattFill prst="wdUpDiag">
                <a:fgClr>
                  <a:schemeClr val="accent4"/>
                </a:fgClr>
                <a:bgClr>
                  <a:schemeClr val="accent4">
                    <a:lumMod val="20000"/>
                    <a:lumOff val="80000"/>
                  </a:schemeClr>
                </a:bgClr>
              </a:pattFill>
              <a:ln>
                <a:noFill/>
              </a:ln>
              <a:effectLst/>
            </c:spPr>
            <c:extLst>
              <c:ext xmlns:c16="http://schemas.microsoft.com/office/drawing/2014/chart" uri="{C3380CC4-5D6E-409C-BE32-E72D297353CC}">
                <c16:uniqueId val="{00000009-6742-A443-B20E-9A89D5EAEB0A}"/>
              </c:ext>
            </c:extLst>
          </c:dPt>
          <c:dLbls>
            <c:dLbl>
              <c:idx val="0"/>
              <c:layout>
                <c:manualLayout>
                  <c:x val="1.0706070209202466E-3"/>
                  <c:y val="0"/>
                </c:manualLayout>
              </c:layout>
              <c:tx>
                <c:rich>
                  <a:bodyPr rot="0" spcFirstLastPara="1" vertOverflow="ellipsis" vert="horz" wrap="square" lIns="38100" tIns="19050" rIns="38100" bIns="19050" anchor="ctr" anchorCtr="0">
                    <a:noAutofit/>
                  </a:bodyPr>
                  <a:lstStyle/>
                  <a:p>
                    <a:pPr algn="ctr" rtl="0">
                      <a:defRPr sz="1800" b="0" i="0" u="none" strike="noStrike" kern="1200" baseline="0">
                        <a:solidFill>
                          <a:srgbClr val="D4A503"/>
                        </a:solidFill>
                        <a:latin typeface="+mn-lt"/>
                        <a:ea typeface="+mn-ea"/>
                        <a:cs typeface="+mn-cs"/>
                      </a:defRPr>
                    </a:pPr>
                    <a:r>
                      <a:rPr lang="en-US" sz="1800" b="1" i="0" u="none" strike="noStrike" kern="1200" baseline="0">
                        <a:solidFill>
                          <a:schemeClr val="accent4">
                            <a:lumMod val="50000"/>
                          </a:schemeClr>
                        </a:solidFill>
                        <a:latin typeface="Gadugi" panose="020B0502040204020203" pitchFamily="34" charset="0"/>
                        <a:ea typeface="Gadugi" panose="020B0502040204020203" pitchFamily="34" charset="0"/>
                        <a:cs typeface="+mn-cs"/>
                      </a:rPr>
                      <a:t>76%</a:t>
                    </a:r>
                  </a:p>
                </c:rich>
              </c:tx>
              <c:numFmt formatCode="0%" sourceLinked="0"/>
              <c:spPr>
                <a:noFill/>
                <a:ln>
                  <a:noFill/>
                </a:ln>
                <a:effectLst/>
              </c:spPr>
              <c:txPr>
                <a:bodyPr rot="0" spcFirstLastPara="1" vertOverflow="ellipsis" vert="horz" wrap="square" lIns="38100" tIns="19050" rIns="38100" bIns="19050" anchor="ctr" anchorCtr="0">
                  <a:noAutofit/>
                </a:bodyPr>
                <a:lstStyle/>
                <a:p>
                  <a:pPr algn="ctr" rtl="0">
                    <a:defRPr sz="1800" b="0" i="0" u="none" strike="noStrike" kern="1200" baseline="0">
                      <a:solidFill>
                        <a:srgbClr val="D4A50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0210354205703288"/>
                      <c:h val="0.14784962312092023"/>
                    </c:manualLayout>
                  </c15:layout>
                  <c15:showDataLabelsRange val="0"/>
                </c:ext>
                <c:ext xmlns:c16="http://schemas.microsoft.com/office/drawing/2014/chart" uri="{C3380CC4-5D6E-409C-BE32-E72D297353CC}">
                  <c16:uniqueId val="{00000001-6742-A443-B20E-9A89D5EAEB0A}"/>
                </c:ext>
              </c:extLst>
            </c:dLbl>
            <c:dLbl>
              <c:idx val="1"/>
              <c:layout>
                <c:manualLayout>
                  <c:x val="2.8326008302979868E-3"/>
                  <c:y val="2.9675251853522771E-7"/>
                </c:manualLayout>
              </c:layout>
              <c:tx>
                <c:rich>
                  <a:bodyPr rot="0" spcFirstLastPara="1" vertOverflow="ellipsis" vert="horz" wrap="square" lIns="38100" tIns="19050" rIns="38100" bIns="19050" anchor="ctr" anchorCtr="0">
                    <a:noAutofit/>
                  </a:bodyPr>
                  <a:lstStyle/>
                  <a:p>
                    <a:pPr algn="l">
                      <a:defRPr sz="1600" b="1" i="0" u="none" strike="noStrike" kern="1200" baseline="0">
                        <a:solidFill>
                          <a:srgbClr val="D4A503"/>
                        </a:solidFill>
                        <a:latin typeface="Gadugi" panose="020B0502040204020203" pitchFamily="34" charset="0"/>
                        <a:ea typeface="Gadugi" panose="020B0502040204020203" pitchFamily="34" charset="0"/>
                        <a:cs typeface="+mn-cs"/>
                      </a:defRPr>
                    </a:pPr>
                    <a:fld id="{61FA0FA7-4E3D-7B45-88BE-193F709C6BF3}" type="VALUE">
                      <a:rPr lang="en-US" sz="1800" b="1" i="0" u="none" strike="noStrike" kern="1200" baseline="0" smtClean="0">
                        <a:solidFill>
                          <a:schemeClr val="accent4">
                            <a:lumMod val="50000"/>
                          </a:schemeClr>
                        </a:solidFill>
                        <a:latin typeface="Gadugi" panose="020B0502040204020203" pitchFamily="34" charset="0"/>
                        <a:ea typeface="Gadugi" panose="020B0502040204020203" pitchFamily="34" charset="0"/>
                        <a:cs typeface="+mn-cs"/>
                      </a:rPr>
                      <a:pPr algn="l">
                        <a:defRPr sz="1600" b="1">
                          <a:solidFill>
                            <a:srgbClr val="D4A503"/>
                          </a:solidFill>
                          <a:latin typeface="Gadugi" panose="020B0502040204020203" pitchFamily="34" charset="0"/>
                          <a:ea typeface="Gadugi" panose="020B0502040204020203"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0">
                  <a:noAutofit/>
                </a:bodyPr>
                <a:lstStyle/>
                <a:p>
                  <a:pPr algn="l">
                    <a:defRPr sz="1600" b="1" i="0" u="none" strike="noStrike" kern="1200" baseline="0">
                      <a:solidFill>
                        <a:srgbClr val="D4A503"/>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0541154861133"/>
                      <c:h val="0.18532728934181675"/>
                    </c:manualLayout>
                  </c15:layout>
                  <c15:dlblFieldTable/>
                  <c15:showDataLabelsRange val="0"/>
                </c:ext>
                <c:ext xmlns:c16="http://schemas.microsoft.com/office/drawing/2014/chart" uri="{C3380CC4-5D6E-409C-BE32-E72D297353CC}">
                  <c16:uniqueId val="{00000003-6742-A443-B20E-9A89D5EAEB0A}"/>
                </c:ext>
              </c:extLst>
            </c:dLbl>
            <c:dLbl>
              <c:idx val="2"/>
              <c:layout>
                <c:manualLayout>
                  <c:x val="2.3885435176733444E-2"/>
                  <c:y val="-1.8367743746240323E-3"/>
                </c:manualLayout>
              </c:layout>
              <c:tx>
                <c:rich>
                  <a:bodyPr rot="0" spcFirstLastPara="1" vertOverflow="ellipsis" vert="horz" wrap="square" lIns="38100" tIns="19050" rIns="38100" bIns="19050" anchor="ctr" anchorCtr="0">
                    <a:noAutofit/>
                  </a:bodyPr>
                  <a:lstStyle/>
                  <a:p>
                    <a:pPr algn="l">
                      <a:defRPr sz="1600" b="1" i="0" u="none" strike="noStrike" kern="1200" baseline="0">
                        <a:solidFill>
                          <a:srgbClr val="D4A503"/>
                        </a:solidFill>
                        <a:latin typeface="Gadugi" panose="020B0502040204020203" pitchFamily="34" charset="0"/>
                        <a:ea typeface="Gadugi" panose="020B0502040204020203" pitchFamily="34" charset="0"/>
                        <a:cs typeface="+mn-cs"/>
                      </a:defRPr>
                    </a:pPr>
                    <a:fld id="{0BA0D61D-CA19-0341-A10C-E283755399C7}" type="VALUE">
                      <a:rPr lang="en-US" sz="1800" b="1" i="0" u="none" strike="noStrike" kern="1200" baseline="0" smtClean="0">
                        <a:solidFill>
                          <a:schemeClr val="accent4">
                            <a:lumMod val="50000"/>
                          </a:schemeClr>
                        </a:solidFill>
                        <a:latin typeface="Gadugi" panose="020B0502040204020203" pitchFamily="34" charset="0"/>
                        <a:ea typeface="Gadugi" panose="020B0502040204020203" pitchFamily="34" charset="0"/>
                        <a:cs typeface="+mn-cs"/>
                      </a:rPr>
                      <a:pPr algn="l">
                        <a:defRPr sz="1600" b="1">
                          <a:solidFill>
                            <a:srgbClr val="D4A503"/>
                          </a:solidFill>
                          <a:latin typeface="Gadugi" panose="020B0502040204020203" pitchFamily="34" charset="0"/>
                          <a:ea typeface="Gadugi" panose="020B0502040204020203"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0">
                  <a:noAutofit/>
                </a:bodyPr>
                <a:lstStyle/>
                <a:p>
                  <a:pPr algn="l">
                    <a:defRPr sz="1600" b="1" i="0" u="none" strike="noStrike" kern="1200" baseline="0">
                      <a:solidFill>
                        <a:srgbClr val="D4A503"/>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553950824660044"/>
                      <c:h val="0.10378490358437367"/>
                    </c:manualLayout>
                  </c15:layout>
                  <c15:dlblFieldTable/>
                  <c15:showDataLabelsRange val="0"/>
                </c:ext>
                <c:ext xmlns:c16="http://schemas.microsoft.com/office/drawing/2014/chart" uri="{C3380CC4-5D6E-409C-BE32-E72D297353CC}">
                  <c16:uniqueId val="{00000005-6742-A443-B20E-9A89D5EAEB0A}"/>
                </c:ext>
              </c:extLst>
            </c:dLbl>
            <c:dLbl>
              <c:idx val="3"/>
              <c:layout>
                <c:manualLayout>
                  <c:x val="6.8885142556616569E-3"/>
                  <c:y val="1.9783501232611045E-7"/>
                </c:manualLayout>
              </c:layout>
              <c:tx>
                <c:rich>
                  <a:bodyPr rot="0" spcFirstLastPara="1" vertOverflow="ellipsis" vert="horz" wrap="square" lIns="38100" tIns="19050" rIns="38100" bIns="19050" anchor="ctr" anchorCtr="0">
                    <a:spAutoFit/>
                  </a:bodyPr>
                  <a:lstStyle/>
                  <a:p>
                    <a:pPr algn="ctr" rtl="0">
                      <a:defRPr sz="1800" b="0" i="0" u="none" strike="noStrike" kern="1200" baseline="0">
                        <a:solidFill>
                          <a:srgbClr val="D4A503"/>
                        </a:solidFill>
                        <a:latin typeface="+mn-lt"/>
                        <a:ea typeface="+mn-ea"/>
                        <a:cs typeface="+mn-cs"/>
                      </a:defRPr>
                    </a:pPr>
                    <a:r>
                      <a:rPr lang="en-US" sz="1800" b="1" i="0" u="none" strike="noStrike" kern="1200" baseline="0">
                        <a:solidFill>
                          <a:schemeClr val="accent4">
                            <a:lumMod val="50000"/>
                          </a:schemeClr>
                        </a:solidFill>
                        <a:latin typeface="Gadugi" panose="020B0502040204020203" pitchFamily="34" charset="0"/>
                        <a:ea typeface="Gadugi" panose="020B0502040204020203" pitchFamily="34" charset="0"/>
                        <a:cs typeface="+mn-cs"/>
                      </a:rPr>
                      <a:t>36%</a:t>
                    </a:r>
                  </a:p>
                </c:rich>
              </c:tx>
              <c:numFmt formatCode="0%" sourceLinked="0"/>
              <c:spPr>
                <a:noFill/>
                <a:ln>
                  <a:noFill/>
                </a:ln>
                <a:effectLst/>
              </c:spPr>
              <c:txPr>
                <a:bodyPr rot="0" spcFirstLastPara="1" vertOverflow="ellipsis" vert="horz" wrap="square" lIns="38100" tIns="19050" rIns="38100" bIns="19050" anchor="ctr" anchorCtr="0">
                  <a:spAutoFit/>
                </a:bodyPr>
                <a:lstStyle/>
                <a:p>
                  <a:pPr algn="ctr" rtl="0">
                    <a:defRPr sz="1800" b="0" i="0" u="none" strike="noStrike" kern="1200" baseline="0">
                      <a:solidFill>
                        <a:srgbClr val="D4A50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742-A443-B20E-9A89D5EAEB0A}"/>
                </c:ext>
              </c:extLst>
            </c:dLbl>
            <c:dLbl>
              <c:idx val="4"/>
              <c:layout>
                <c:manualLayout>
                  <c:x val="2.9185029282607394E-3"/>
                  <c:y val="1.9783501232611045E-7"/>
                </c:manualLayout>
              </c:layout>
              <c:tx>
                <c:rich>
                  <a:bodyPr rot="0" spcFirstLastPara="1" vertOverflow="ellipsis" vert="horz" wrap="square" lIns="38100" tIns="19050" rIns="38100" bIns="19050" anchor="ctr" anchorCtr="0">
                    <a:spAutoFit/>
                  </a:bodyPr>
                  <a:lstStyle/>
                  <a:p>
                    <a:pPr algn="l">
                      <a:defRPr sz="1600" b="1" i="0" u="none" strike="noStrike" kern="1200" baseline="0">
                        <a:solidFill>
                          <a:srgbClr val="D4A503"/>
                        </a:solidFill>
                        <a:latin typeface="Gadugi" panose="020B0502040204020203" pitchFamily="34" charset="0"/>
                        <a:ea typeface="Gadugi" panose="020B0502040204020203" pitchFamily="34" charset="0"/>
                        <a:cs typeface="+mn-cs"/>
                      </a:defRPr>
                    </a:pPr>
                    <a:fld id="{E3E14B33-47A8-C04B-A20D-A61B301B89C5}" type="VALUE">
                      <a:rPr lang="en-US" sz="1800" b="1" i="0" u="none" strike="noStrike" kern="1200" baseline="0" smtClean="0">
                        <a:solidFill>
                          <a:schemeClr val="accent4">
                            <a:lumMod val="50000"/>
                          </a:schemeClr>
                        </a:solidFill>
                        <a:latin typeface="Gadugi" panose="020B0502040204020203" pitchFamily="34" charset="0"/>
                        <a:ea typeface="Gadugi" panose="020B0502040204020203" pitchFamily="34" charset="0"/>
                        <a:cs typeface="+mn-cs"/>
                      </a:rPr>
                      <a:pPr algn="l">
                        <a:defRPr sz="1600" b="1">
                          <a:solidFill>
                            <a:srgbClr val="D4A503"/>
                          </a:solidFill>
                          <a:latin typeface="Gadugi" panose="020B0502040204020203" pitchFamily="34" charset="0"/>
                          <a:ea typeface="Gadugi" panose="020B0502040204020203"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0">
                  <a:spAutoFit/>
                </a:bodyPr>
                <a:lstStyle/>
                <a:p>
                  <a:pPr algn="l">
                    <a:defRPr sz="1600" b="1" i="0" u="none" strike="noStrike" kern="1200" baseline="0">
                      <a:solidFill>
                        <a:srgbClr val="D4A503"/>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742-A443-B20E-9A89D5EAEB0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D4A503"/>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Look for more deals</c:v>
                </c:pt>
                <c:pt idx="1">
                  <c:v>Buy only when on sale</c:v>
                </c:pt>
                <c:pt idx="2">
                  <c:v>fd</c:v>
                </c:pt>
                <c:pt idx="3">
                  <c:v>National Brands</c:v>
                </c:pt>
                <c:pt idx="4">
                  <c:v>Private Brands</c:v>
                </c:pt>
              </c:strCache>
            </c:strRef>
          </c:cat>
          <c:val>
            <c:numRef>
              <c:f>Sheet1!$B$2:$B$6</c:f>
              <c:numCache>
                <c:formatCode>0%</c:formatCode>
                <c:ptCount val="5"/>
                <c:pt idx="0">
                  <c:v>0.75</c:v>
                </c:pt>
                <c:pt idx="1">
                  <c:v>0.86</c:v>
                </c:pt>
                <c:pt idx="2">
                  <c:v>0.8</c:v>
                </c:pt>
                <c:pt idx="3">
                  <c:v>0.35</c:v>
                </c:pt>
                <c:pt idx="4">
                  <c:v>0.32</c:v>
                </c:pt>
              </c:numCache>
            </c:numRef>
          </c:val>
          <c:extLst>
            <c:ext xmlns:c16="http://schemas.microsoft.com/office/drawing/2014/chart" uri="{C3380CC4-5D6E-409C-BE32-E72D297353CC}">
              <c16:uniqueId val="{0000000A-6742-A443-B20E-9A89D5EAEB0A}"/>
            </c:ext>
          </c:extLst>
        </c:ser>
        <c:ser>
          <c:idx val="1"/>
          <c:order val="1"/>
          <c:tx>
            <c:strRef>
              <c:f>Sheet1!$C$1</c:f>
              <c:strCache>
                <c:ptCount val="1"/>
                <c:pt idx="0">
                  <c:v>Suppliers</c:v>
                </c:pt>
              </c:strCache>
            </c:strRef>
          </c:tx>
          <c:spPr>
            <a:pattFill prst="wdUpDiag">
              <a:fgClr>
                <a:schemeClr val="accent5">
                  <a:lumMod val="75000"/>
                </a:schemeClr>
              </a:fgClr>
              <a:bgClr>
                <a:schemeClr val="accent5">
                  <a:lumMod val="20000"/>
                  <a:lumOff val="80000"/>
                </a:schemeClr>
              </a:bgClr>
            </a:pattFill>
            <a:ln>
              <a:noFill/>
            </a:ln>
            <a:effectLst/>
          </c:spPr>
          <c:invertIfNegative val="0"/>
          <c:dLbls>
            <c:dLbl>
              <c:idx val="0"/>
              <c:tx>
                <c:rich>
                  <a:bodyPr rot="0" spcFirstLastPara="1" vertOverflow="ellipsis" vert="horz" wrap="square" lIns="38100" tIns="19050" rIns="38100" bIns="19050" anchor="ctr" anchorCtr="0">
                    <a:spAutoFit/>
                  </a:bodyPr>
                  <a:lstStyle/>
                  <a:p>
                    <a:pPr algn="l" rtl="0">
                      <a:defRPr sz="1800" b="1" i="0" u="none" strike="noStrike" kern="1200" baseline="0">
                        <a:solidFill>
                          <a:srgbClr val="D4A503"/>
                        </a:solidFill>
                        <a:latin typeface="Gadugi" panose="020B0502040204020203" pitchFamily="34" charset="0"/>
                        <a:ea typeface="Gadugi" panose="020B0502040204020203" pitchFamily="34" charset="0"/>
                        <a:cs typeface="+mn-cs"/>
                      </a:defRPr>
                    </a:pPr>
                    <a:r>
                      <a:rPr lang="en-US" sz="1800" b="1" i="0" u="none" strike="noStrike" kern="1200" baseline="0" dirty="0">
                        <a:solidFill>
                          <a:srgbClr val="D4A503"/>
                        </a:solidFill>
                        <a:latin typeface="Gadugi" panose="020B0502040204020203" pitchFamily="34" charset="0"/>
                        <a:ea typeface="Gadugi" panose="020B0502040204020203" pitchFamily="34" charset="0"/>
                        <a:cs typeface="+mn-cs"/>
                      </a:rPr>
                      <a:t>88%</a:t>
                    </a:r>
                    <a:endParaRPr lang="en-US" dirty="0">
                      <a:solidFill>
                        <a:srgbClr val="D4A503"/>
                      </a:solidFill>
                    </a:endParaRPr>
                  </a:p>
                </c:rich>
              </c:tx>
              <c:spPr>
                <a:noFill/>
                <a:ln>
                  <a:noFill/>
                </a:ln>
                <a:effectLst/>
              </c:spPr>
              <c:txPr>
                <a:bodyPr rot="0" spcFirstLastPara="1" vertOverflow="ellipsis" vert="horz" wrap="square" lIns="38100" tIns="19050" rIns="38100" bIns="19050" anchor="ctr" anchorCtr="0">
                  <a:spAutoFit/>
                </a:bodyPr>
                <a:lstStyle/>
                <a:p>
                  <a:pPr algn="l" rtl="0">
                    <a:defRPr sz="1800" b="1" i="0" u="none" strike="noStrike" kern="1200" baseline="0">
                      <a:solidFill>
                        <a:srgbClr val="D4A503"/>
                      </a:solidFill>
                      <a:latin typeface="Gadugi" panose="020B0502040204020203" pitchFamily="34" charset="0"/>
                      <a:ea typeface="Gadugi" panose="020B0502040204020203" pitchFamily="34"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742-A443-B20E-9A89D5EAEB0A}"/>
                </c:ext>
              </c:extLst>
            </c:dLbl>
            <c:dLbl>
              <c:idx val="1"/>
              <c:tx>
                <c:rich>
                  <a:bodyPr/>
                  <a:lstStyle/>
                  <a:p>
                    <a:fld id="{43F1D21B-BF54-604D-98AB-4874D0EFC87E}" type="VALUE">
                      <a:rPr lang="en-US" sz="1800" b="1" i="0" u="none" strike="noStrike" kern="1200" baseline="0" smtClean="0">
                        <a:solidFill>
                          <a:srgbClr val="D4A503"/>
                        </a:solidFill>
                        <a:latin typeface="Gadugi" panose="020B0502040204020203" pitchFamily="34" charset="0"/>
                        <a:ea typeface="Gadugi" panose="020B0502040204020203" pitchFamily="34" charset="0"/>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742-A443-B20E-9A89D5EAEB0A}"/>
                </c:ext>
              </c:extLst>
            </c:dLbl>
            <c:dLbl>
              <c:idx val="2"/>
              <c:tx>
                <c:rich>
                  <a:bodyPr/>
                  <a:lstStyle/>
                  <a:p>
                    <a:fld id="{F568E620-E423-324F-AB5D-4D2F7B4B6DD9}" type="VALUE">
                      <a:rPr lang="en-US" sz="1800" b="1" i="0" u="none" strike="noStrike" kern="1200" baseline="0">
                        <a:solidFill>
                          <a:srgbClr val="D4A503"/>
                        </a:solidFill>
                        <a:latin typeface="Gadugi" panose="020B0502040204020203" pitchFamily="34" charset="0"/>
                        <a:ea typeface="Gadugi" panose="020B0502040204020203" pitchFamily="34" charset="0"/>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742-A443-B20E-9A89D5EAEB0A}"/>
                </c:ext>
              </c:extLst>
            </c:dLbl>
            <c:dLbl>
              <c:idx val="3"/>
              <c:layout>
                <c:manualLayout>
                  <c:x val="8.4734496631219958E-3"/>
                  <c:y val="3.956700246522209E-7"/>
                </c:manualLayout>
              </c:layout>
              <c:tx>
                <c:rich>
                  <a:bodyPr rot="0" spcFirstLastPara="1" vertOverflow="ellipsis" vert="horz" wrap="square" lIns="38100" tIns="19050" rIns="38100" bIns="19050" anchor="ctr" anchorCtr="0">
                    <a:spAutoFit/>
                  </a:bodyPr>
                  <a:lstStyle/>
                  <a:p>
                    <a:pPr algn="l">
                      <a:defRPr sz="1800" b="0" i="0" u="none" strike="noStrike" kern="1200" baseline="0">
                        <a:solidFill>
                          <a:srgbClr val="D4A503"/>
                        </a:solidFill>
                        <a:latin typeface="+mn-lt"/>
                        <a:ea typeface="+mn-ea"/>
                        <a:cs typeface="+mn-cs"/>
                      </a:defRPr>
                    </a:pPr>
                    <a:fld id="{420CF1E6-E557-3A4D-A2A9-E59D1CC1A1C2}" type="VALUE">
                      <a:rPr lang="en-US" sz="1800" b="1" i="0" u="none" strike="noStrike" kern="1200" baseline="0">
                        <a:solidFill>
                          <a:srgbClr val="D4A503"/>
                        </a:solidFill>
                        <a:latin typeface="Gadugi" panose="020B0502040204020203" pitchFamily="34" charset="0"/>
                        <a:ea typeface="Gadugi" panose="020B0502040204020203" pitchFamily="34" charset="0"/>
                        <a:cs typeface="+mn-cs"/>
                      </a:rPr>
                      <a:pPr algn="l">
                        <a:defRPr sz="1800">
                          <a:solidFill>
                            <a:srgbClr val="D4A503"/>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rgbClr val="D4A50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228504584586628"/>
                      <c:h val="6.100361306083011E-2"/>
                    </c:manualLayout>
                  </c15:layout>
                  <c15:dlblFieldTable/>
                  <c15:showDataLabelsRange val="0"/>
                </c:ext>
                <c:ext xmlns:c16="http://schemas.microsoft.com/office/drawing/2014/chart" uri="{C3380CC4-5D6E-409C-BE32-E72D297353CC}">
                  <c16:uniqueId val="{0000000F-6742-A443-B20E-9A89D5EAEB0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D4A50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Look for more deals</c:v>
                </c:pt>
                <c:pt idx="1">
                  <c:v>Buy only when on sale</c:v>
                </c:pt>
                <c:pt idx="2">
                  <c:v>fd</c:v>
                </c:pt>
                <c:pt idx="3">
                  <c:v>National Brands</c:v>
                </c:pt>
                <c:pt idx="4">
                  <c:v>Private Brands</c:v>
                </c:pt>
              </c:strCache>
            </c:strRef>
          </c:cat>
          <c:val>
            <c:numRef>
              <c:f>Sheet1!$C$2:$C$6</c:f>
              <c:numCache>
                <c:formatCode>0%</c:formatCode>
                <c:ptCount val="5"/>
                <c:pt idx="0">
                  <c:v>0.88</c:v>
                </c:pt>
                <c:pt idx="1">
                  <c:v>0.75</c:v>
                </c:pt>
                <c:pt idx="2">
                  <c:v>0.56000000000000005</c:v>
                </c:pt>
                <c:pt idx="3">
                  <c:v>0.21</c:v>
                </c:pt>
              </c:numCache>
            </c:numRef>
          </c:val>
          <c:extLst>
            <c:ext xmlns:c16="http://schemas.microsoft.com/office/drawing/2014/chart" uri="{C3380CC4-5D6E-409C-BE32-E72D297353CC}">
              <c16:uniqueId val="{0000000B-6742-A443-B20E-9A89D5EAEB0A}"/>
            </c:ext>
          </c:extLst>
        </c:ser>
        <c:dLbls>
          <c:showLegendKey val="0"/>
          <c:showVal val="1"/>
          <c:showCatName val="0"/>
          <c:showSerName val="0"/>
          <c:showPercent val="0"/>
          <c:showBubbleSize val="0"/>
        </c:dLbls>
        <c:gapWidth val="86"/>
        <c:overlap val="-16"/>
        <c:axId val="1716047823"/>
        <c:axId val="1748127360"/>
      </c:barChart>
      <c:catAx>
        <c:axId val="1716047823"/>
        <c:scaling>
          <c:orientation val="maxMin"/>
        </c:scaling>
        <c:delete val="1"/>
        <c:axPos val="l"/>
        <c:numFmt formatCode="0;[Red]0" sourceLinked="0"/>
        <c:majorTickMark val="none"/>
        <c:minorTickMark val="none"/>
        <c:tickLblPos val="low"/>
        <c:crossAx val="1748127360"/>
        <c:crosses val="autoZero"/>
        <c:auto val="1"/>
        <c:lblAlgn val="ctr"/>
        <c:lblOffset val="400"/>
        <c:noMultiLvlLbl val="0"/>
      </c:catAx>
      <c:valAx>
        <c:axId val="1748127360"/>
        <c:scaling>
          <c:orientation val="minMax"/>
        </c:scaling>
        <c:delete val="1"/>
        <c:axPos val="t"/>
        <c:numFmt formatCode="0%" sourceLinked="1"/>
        <c:majorTickMark val="none"/>
        <c:minorTickMark val="none"/>
        <c:tickLblPos val="none"/>
        <c:crossAx val="171604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8673924857436428"/>
          <c:w val="1"/>
          <c:h val="0.66392178932802126"/>
        </c:manualLayout>
      </c:layout>
      <c:lineChart>
        <c:grouping val="standard"/>
        <c:varyColors val="0"/>
        <c:ser>
          <c:idx val="0"/>
          <c:order val="0"/>
          <c:spPr>
            <a:ln w="50800" cap="rnd">
              <a:solidFill>
                <a:srgbClr val="0F824E"/>
              </a:solidFill>
              <a:round/>
            </a:ln>
            <a:effectLst/>
          </c:spPr>
          <c:marker>
            <c:symbol val="circle"/>
            <c:size val="12"/>
            <c:spPr>
              <a:solidFill>
                <a:schemeClr val="bg2"/>
              </a:solidFill>
              <a:ln w="50800">
                <a:solidFill>
                  <a:schemeClr val="accent4"/>
                </a:solidFill>
              </a:ln>
              <a:effectLst/>
            </c:spPr>
          </c:marker>
          <c:dPt>
            <c:idx val="2"/>
            <c:bubble3D val="0"/>
            <c:spPr>
              <a:ln w="50800" cap="rnd">
                <a:solidFill>
                  <a:schemeClr val="accent4"/>
                </a:solidFill>
                <a:round/>
              </a:ln>
              <a:effectLst/>
            </c:spPr>
            <c:extLst>
              <c:ext xmlns:c16="http://schemas.microsoft.com/office/drawing/2014/chart" uri="{C3380CC4-5D6E-409C-BE32-E72D297353CC}">
                <c16:uniqueId val="{00000006-6CAC-9D4C-94E4-ABFA8AFF7780}"/>
              </c:ext>
            </c:extLst>
          </c:dPt>
          <c:dLbls>
            <c:dLbl>
              <c:idx val="1"/>
              <c:layout>
                <c:manualLayout>
                  <c:x val="-0.23848849237477554"/>
                  <c:y val="-4.350588514016073E-4"/>
                </c:manualLayout>
              </c:layout>
              <c:tx>
                <c:rich>
                  <a:bodyPr rot="0" spcFirstLastPara="1" vertOverflow="ellipsis" vert="horz" wrap="square" lIns="0" tIns="182880" rIns="91440" bIns="274320" anchor="ctr" anchorCtr="0">
                    <a:noAutofit/>
                  </a:bodyPr>
                  <a:lstStyle/>
                  <a:p>
                    <a:pPr algn="r">
                      <a:defRPr sz="2000" b="1" i="0" u="none" strike="noStrike" kern="1200" spc="-100" baseline="0">
                        <a:solidFill>
                          <a:schemeClr val="accent4">
                            <a:lumMod val="50000"/>
                          </a:schemeClr>
                        </a:solidFill>
                        <a:latin typeface="Rockwell" panose="02060603020205020403" pitchFamily="18" charset="77"/>
                        <a:ea typeface="+mn-ea"/>
                        <a:cs typeface="+mn-cs"/>
                      </a:defRPr>
                    </a:pPr>
                    <a:r>
                      <a:rPr lang="en-US" sz="2000" b="1" i="0" u="none" strike="noStrike" kern="1200" spc="-100" baseline="0" dirty="0">
                        <a:solidFill>
                          <a:schemeClr val="accent4">
                            <a:lumMod val="50000"/>
                          </a:schemeClr>
                        </a:solidFill>
                        <a:latin typeface="Rockwell" panose="02060603020205020403" pitchFamily="18" charset="77"/>
                        <a:ea typeface="Gadugi" panose="020B0502040204020203" pitchFamily="34" charset="0"/>
                        <a:cs typeface="+mn-cs"/>
                      </a:rPr>
                      <a:t>96%</a:t>
                    </a:r>
                    <a:endParaRPr lang="en-US" dirty="0"/>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7961029053313998"/>
                      <c:h val="6.4776170835980654E-2"/>
                    </c:manualLayout>
                  </c15:layout>
                  <c15:showDataLabelsRange val="0"/>
                </c:ext>
                <c:ext xmlns:c16="http://schemas.microsoft.com/office/drawing/2014/chart" uri="{C3380CC4-5D6E-409C-BE32-E72D297353CC}">
                  <c16:uniqueId val="{00000004-6CAC-9D4C-94E4-ABFA8AFF7780}"/>
                </c:ext>
              </c:extLst>
            </c:dLbl>
            <c:dLbl>
              <c:idx val="2"/>
              <c:layout>
                <c:manualLayout>
                  <c:x val="1.2487031834549793E-2"/>
                  <c:y val="6.4031186396872747E-3"/>
                </c:manualLayout>
              </c:layout>
              <c:tx>
                <c:rich>
                  <a:bodyPr rot="0" spcFirstLastPara="1" vertOverflow="ellipsis" vert="horz" wrap="square" lIns="0" tIns="182880" rIns="91440" bIns="274320" anchor="ctr" anchorCtr="0">
                    <a:noAutofit/>
                  </a:bodyPr>
                  <a:lstStyle/>
                  <a:p>
                    <a:pPr algn="l">
                      <a:defRPr sz="2000" b="1" i="0" u="none" strike="noStrike" kern="1200" spc="-100" baseline="0">
                        <a:solidFill>
                          <a:schemeClr val="accent4">
                            <a:lumMod val="50000"/>
                          </a:schemeClr>
                        </a:solidFill>
                        <a:latin typeface="Rockwell" panose="02060603020205020403" pitchFamily="18" charset="77"/>
                        <a:ea typeface="+mn-ea"/>
                        <a:cs typeface="+mn-cs"/>
                      </a:defRPr>
                    </a:pPr>
                    <a:r>
                      <a:rPr lang="en-US" sz="2000" b="1" i="0" u="none" strike="noStrike" kern="1200" spc="-100" baseline="0" dirty="0">
                        <a:solidFill>
                          <a:schemeClr val="accent4">
                            <a:lumMod val="50000"/>
                          </a:schemeClr>
                        </a:solidFill>
                        <a:latin typeface="Rockwell" panose="02060603020205020403" pitchFamily="18" charset="77"/>
                        <a:ea typeface="Gadugi" panose="020B0502040204020203" pitchFamily="34" charset="0"/>
                        <a:cs typeface="+mn-cs"/>
                      </a:rPr>
                      <a:t>45%</a:t>
                    </a:r>
                    <a:endParaRPr lang="en-US" dirty="0"/>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631068073854123"/>
                      <c:h val="6.7511441832416197E-2"/>
                    </c:manualLayout>
                  </c15:layout>
                  <c15:showDataLabelsRange val="0"/>
                </c:ext>
                <c:ext xmlns:c16="http://schemas.microsoft.com/office/drawing/2014/chart" uri="{C3380CC4-5D6E-409C-BE32-E72D297353CC}">
                  <c16:uniqueId val="{00000006-6CAC-9D4C-94E4-ABFA8AFF7780}"/>
                </c:ext>
              </c:extLst>
            </c:dLbl>
            <c:numFmt formatCode="0%" sourceLinked="0"/>
            <c:spPr>
              <a:noFill/>
              <a:ln>
                <a:noFill/>
              </a:ln>
              <a:effectLst/>
            </c:spPr>
            <c:txPr>
              <a:bodyPr rot="0" spcFirstLastPara="1" vertOverflow="ellipsis" vert="horz" wrap="square" lIns="0" tIns="182880" rIns="91440" bIns="274320" anchor="ctr" anchorCtr="1">
                <a:spAutoFit/>
              </a:bodyPr>
              <a:lstStyle/>
              <a:p>
                <a:pPr>
                  <a:defRPr sz="2000" b="1" i="0" u="none" strike="noStrike" kern="1200" spc="-100" baseline="0">
                    <a:solidFill>
                      <a:schemeClr val="accent4">
                        <a:lumMod val="50000"/>
                      </a:schemeClr>
                    </a:solidFill>
                    <a:latin typeface="Rockwell" panose="02060603020205020403" pitchFamily="18" charset="77"/>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Sheet1!$A$1:$D$1</c:f>
              <c:strCache>
                <c:ptCount val="4"/>
                <c:pt idx="0">
                  <c:v>2021</c:v>
                </c:pt>
                <c:pt idx="1">
                  <c:v>2022</c:v>
                </c:pt>
                <c:pt idx="2">
                  <c:v>2023</c:v>
                </c:pt>
                <c:pt idx="3">
                  <c:v>2024</c:v>
                </c:pt>
              </c:strCache>
            </c:strRef>
          </c:cat>
          <c:val>
            <c:numRef>
              <c:f>Sheet1!$A$2:$D$2</c:f>
              <c:numCache>
                <c:formatCode>0%</c:formatCode>
                <c:ptCount val="4"/>
                <c:pt idx="1">
                  <c:v>0.7</c:v>
                </c:pt>
                <c:pt idx="2">
                  <c:v>0.44</c:v>
                </c:pt>
              </c:numCache>
            </c:numRef>
          </c:val>
          <c:smooth val="0"/>
          <c:extLst>
            <c:ext xmlns:c16="http://schemas.microsoft.com/office/drawing/2014/chart" uri="{C3380CC4-5D6E-409C-BE32-E72D297353CC}">
              <c16:uniqueId val="{00000000-6CAC-9D4C-94E4-ABFA8AFF7780}"/>
            </c:ext>
          </c:extLst>
        </c:ser>
        <c:ser>
          <c:idx val="1"/>
          <c:order val="1"/>
          <c:spPr>
            <a:ln w="50800" cap="rnd">
              <a:solidFill>
                <a:schemeClr val="accent5"/>
              </a:solidFill>
              <a:round/>
            </a:ln>
            <a:effectLst/>
          </c:spPr>
          <c:marker>
            <c:symbol val="circle"/>
            <c:size val="12"/>
            <c:spPr>
              <a:solidFill>
                <a:schemeClr val="bg2"/>
              </a:solidFill>
              <a:ln w="50800" cap="flat">
                <a:solidFill>
                  <a:schemeClr val="accent5"/>
                </a:solidFill>
              </a:ln>
              <a:effectLst/>
            </c:spPr>
          </c:marker>
          <c:dPt>
            <c:idx val="2"/>
            <c:bubble3D val="0"/>
            <c:extLst>
              <c:ext xmlns:c16="http://schemas.microsoft.com/office/drawing/2014/chart" uri="{C3380CC4-5D6E-409C-BE32-E72D297353CC}">
                <c16:uniqueId val="{00000005-6CAC-9D4C-94E4-ABFA8AFF7780}"/>
              </c:ext>
            </c:extLst>
          </c:dPt>
          <c:dLbls>
            <c:dLbl>
              <c:idx val="1"/>
              <c:layout>
                <c:manualLayout>
                  <c:x val="-0.2160299403170842"/>
                  <c:y val="-9.1382819482883019E-3"/>
                </c:manualLayout>
              </c:layout>
              <c:tx>
                <c:rich>
                  <a:bodyPr rot="0" spcFirstLastPara="1" vertOverflow="overflow" horzOverflow="overflow" vert="horz" wrap="square" lIns="0" tIns="182880" rIns="91440" bIns="274320" anchor="ctr" anchorCtr="0">
                    <a:noAutofit/>
                  </a:bodyPr>
                  <a:lstStyle/>
                  <a:p>
                    <a:pPr algn="r">
                      <a:defRPr sz="2000" b="1" i="0" u="none" strike="noStrike" kern="1200" spc="-100" baseline="0">
                        <a:solidFill>
                          <a:srgbClr val="D4A503"/>
                        </a:solidFill>
                        <a:latin typeface="Rockwell" panose="02060603020205020403" pitchFamily="18" charset="77"/>
                        <a:ea typeface="Gadugi" panose="020B0502040204020203" pitchFamily="34" charset="0"/>
                        <a:cs typeface="+mn-cs"/>
                      </a:defRPr>
                    </a:pPr>
                    <a:r>
                      <a:rPr lang="en-US" sz="2000" spc="-100" baseline="0" dirty="0">
                        <a:solidFill>
                          <a:srgbClr val="D4A503"/>
                        </a:solidFill>
                      </a:rPr>
                      <a:t>100%</a:t>
                    </a:r>
                    <a:endParaRPr lang="en-US" dirty="0"/>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583492137857095"/>
                      <c:h val="7.2981983825287242E-2"/>
                    </c:manualLayout>
                  </c15:layout>
                  <c15:showDataLabelsRange val="0"/>
                </c:ext>
                <c:ext xmlns:c16="http://schemas.microsoft.com/office/drawing/2014/chart" uri="{C3380CC4-5D6E-409C-BE32-E72D297353CC}">
                  <c16:uniqueId val="{00000003-6CAC-9D4C-94E4-ABFA8AFF7780}"/>
                </c:ext>
              </c:extLst>
            </c:dLbl>
            <c:dLbl>
              <c:idx val="2"/>
              <c:layout>
                <c:manualLayout>
                  <c:x val="2.0207043697651507E-2"/>
                  <c:y val="-2.2999967693649649E-3"/>
                </c:manualLayout>
              </c:layout>
              <c:tx>
                <c:rich>
                  <a:bodyPr rot="0" spcFirstLastPara="1" vertOverflow="overflow" horzOverflow="overflow" vert="horz" wrap="square" lIns="0" tIns="182880" rIns="91440" bIns="274320" anchor="ctr" anchorCtr="0">
                    <a:noAutofit/>
                  </a:bodyPr>
                  <a:lstStyle/>
                  <a:p>
                    <a:pPr algn="l">
                      <a:defRPr sz="2000" b="1" i="0" u="none" strike="noStrike" kern="1200" spc="-100" baseline="0">
                        <a:solidFill>
                          <a:srgbClr val="D4A503"/>
                        </a:solidFill>
                        <a:latin typeface="Rockwell" panose="02060603020205020403" pitchFamily="18" charset="77"/>
                        <a:ea typeface="Gadugi" panose="020B0502040204020203" pitchFamily="34" charset="0"/>
                        <a:cs typeface="+mn-cs"/>
                      </a:defRPr>
                    </a:pPr>
                    <a:r>
                      <a:rPr lang="en-US" sz="2000" spc="-100" baseline="0" dirty="0">
                        <a:solidFill>
                          <a:srgbClr val="D4A503"/>
                        </a:solidFill>
                      </a:rPr>
                      <a:t>32%</a:t>
                    </a:r>
                    <a:endParaRPr lang="en-US" dirty="0"/>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760102816696317"/>
                      <c:h val="7.5717254821722785E-2"/>
                    </c:manualLayout>
                  </c15:layout>
                  <c15:showDataLabelsRange val="0"/>
                </c:ext>
                <c:ext xmlns:c16="http://schemas.microsoft.com/office/drawing/2014/chart" uri="{C3380CC4-5D6E-409C-BE32-E72D297353CC}">
                  <c16:uniqueId val="{00000005-6CAC-9D4C-94E4-ABFA8AFF7780}"/>
                </c:ext>
              </c:extLst>
            </c:dLbl>
            <c:numFmt formatCode="0%" sourceLinked="0"/>
            <c:spPr>
              <a:noFill/>
              <a:ln>
                <a:noFill/>
              </a:ln>
              <a:effectLst/>
            </c:spPr>
            <c:txPr>
              <a:bodyPr rot="0" spcFirstLastPara="1" vertOverflow="overflow" horzOverflow="overflow" vert="horz" wrap="square" lIns="0" tIns="182880" rIns="91440" bIns="274320" anchor="t" anchorCtr="0">
                <a:spAutoFit/>
              </a:bodyPr>
              <a:lstStyle/>
              <a:p>
                <a:pPr>
                  <a:defRPr sz="2000" b="1" i="0" u="none" strike="noStrike" kern="1200" spc="-100" baseline="0">
                    <a:solidFill>
                      <a:srgbClr val="D4A503"/>
                    </a:solidFill>
                    <a:latin typeface="Rockwell" panose="02060603020205020403" pitchFamily="18" charset="77"/>
                    <a:ea typeface="Gadugi" panose="020B0502040204020203"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Sheet1!$A$1:$D$1</c:f>
              <c:strCache>
                <c:ptCount val="4"/>
                <c:pt idx="0">
                  <c:v>2021</c:v>
                </c:pt>
                <c:pt idx="1">
                  <c:v>2022</c:v>
                </c:pt>
                <c:pt idx="2">
                  <c:v>2023</c:v>
                </c:pt>
                <c:pt idx="3">
                  <c:v>2024</c:v>
                </c:pt>
              </c:strCache>
            </c:strRef>
          </c:cat>
          <c:val>
            <c:numRef>
              <c:f>Sheet1!$A$3:$D$3</c:f>
              <c:numCache>
                <c:formatCode>0%</c:formatCode>
                <c:ptCount val="4"/>
                <c:pt idx="1">
                  <c:v>0.82</c:v>
                </c:pt>
                <c:pt idx="2">
                  <c:v>0.32</c:v>
                </c:pt>
              </c:numCache>
            </c:numRef>
          </c:val>
          <c:smooth val="0"/>
          <c:extLst>
            <c:ext xmlns:c16="http://schemas.microsoft.com/office/drawing/2014/chart" uri="{C3380CC4-5D6E-409C-BE32-E72D297353CC}">
              <c16:uniqueId val="{00000002-6CAC-9D4C-94E4-ABFA8AFF7780}"/>
            </c:ext>
          </c:extLst>
        </c:ser>
        <c:dLbls>
          <c:showLegendKey val="0"/>
          <c:showVal val="0"/>
          <c:showCatName val="0"/>
          <c:showSerName val="0"/>
          <c:showPercent val="0"/>
          <c:showBubbleSize val="0"/>
        </c:dLbls>
        <c:marker val="1"/>
        <c:smooth val="0"/>
        <c:axId val="2129912879"/>
        <c:axId val="1844258224"/>
      </c:lineChart>
      <c:dateAx>
        <c:axId val="2129912879"/>
        <c:scaling>
          <c:orientation val="minMax"/>
        </c:scaling>
        <c:delete val="1"/>
        <c:axPos val="b"/>
        <c:numFmt formatCode="General" sourceLinked="1"/>
        <c:majorTickMark val="none"/>
        <c:minorTickMark val="none"/>
        <c:tickLblPos val="nextTo"/>
        <c:crossAx val="1844258224"/>
        <c:crosses val="autoZero"/>
        <c:auto val="0"/>
        <c:lblOffset val="0"/>
        <c:baseTimeUnit val="years"/>
        <c:minorUnit val="1"/>
      </c:dateAx>
      <c:valAx>
        <c:axId val="1844258224"/>
        <c:scaling>
          <c:orientation val="minMax"/>
        </c:scaling>
        <c:delete val="1"/>
        <c:axPos val="l"/>
        <c:numFmt formatCode="0%" sourceLinked="1"/>
        <c:majorTickMark val="none"/>
        <c:minorTickMark val="none"/>
        <c:tickLblPos val="nextTo"/>
        <c:crossAx val="2129912879"/>
        <c:crossesAt val="32874"/>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34573454127618E-2"/>
          <c:y val="5.6258196432830435E-2"/>
          <c:w val="0.86821922208527236"/>
          <c:h val="0.94307094041801254"/>
        </c:manualLayout>
      </c:layout>
      <c:barChart>
        <c:barDir val="bar"/>
        <c:grouping val="clustered"/>
        <c:varyColors val="0"/>
        <c:ser>
          <c:idx val="0"/>
          <c:order val="0"/>
          <c:tx>
            <c:strRef>
              <c:f>Sheet1!$B$1</c:f>
              <c:strCache>
                <c:ptCount val="1"/>
                <c:pt idx="0">
                  <c:v>2022</c:v>
                </c:pt>
              </c:strCache>
            </c:strRef>
          </c:tx>
          <c:spPr>
            <a:pattFill prst="wdUpDiag">
              <a:fgClr>
                <a:schemeClr val="accent1"/>
              </a:fgClr>
              <a:bgClr>
                <a:schemeClr val="bg2"/>
              </a:bgClr>
            </a:pattFill>
            <a:ln>
              <a:noFill/>
            </a:ln>
            <a:effectLst/>
          </c:spPr>
          <c:invertIfNegative val="0"/>
          <c:dPt>
            <c:idx val="0"/>
            <c:invertIfNegative val="0"/>
            <c:bubble3D val="0"/>
            <c:spPr>
              <a:pattFill prst="wdUpDiag">
                <a:fgClr>
                  <a:schemeClr val="accent1"/>
                </a:fgClr>
                <a:bgClr>
                  <a:schemeClr val="bg2"/>
                </a:bgClr>
              </a:pattFill>
              <a:ln>
                <a:noFill/>
              </a:ln>
              <a:effectLst/>
            </c:spPr>
            <c:extLst>
              <c:ext xmlns:c16="http://schemas.microsoft.com/office/drawing/2014/chart" uri="{C3380CC4-5D6E-409C-BE32-E72D297353CC}">
                <c16:uniqueId val="{00000001-CB64-EC48-92FF-E1DD511FAECC}"/>
              </c:ext>
            </c:extLst>
          </c:dPt>
          <c:dPt>
            <c:idx val="1"/>
            <c:invertIfNegative val="0"/>
            <c:bubble3D val="0"/>
            <c:spPr>
              <a:pattFill prst="wdUpDiag">
                <a:fgClr>
                  <a:schemeClr val="accent1"/>
                </a:fgClr>
                <a:bgClr>
                  <a:schemeClr val="bg2"/>
                </a:bgClr>
              </a:pattFill>
              <a:ln>
                <a:noFill/>
              </a:ln>
              <a:effectLst/>
            </c:spPr>
            <c:extLst>
              <c:ext xmlns:c16="http://schemas.microsoft.com/office/drawing/2014/chart" uri="{C3380CC4-5D6E-409C-BE32-E72D297353CC}">
                <c16:uniqueId val="{00000003-CB64-EC48-92FF-E1DD511FAECC}"/>
              </c:ext>
            </c:extLst>
          </c:dPt>
          <c:dLbls>
            <c:dLbl>
              <c:idx val="0"/>
              <c:layout>
                <c:manualLayout>
                  <c:x val="-1.2268276944550785E-5"/>
                  <c:y val="-2.7759364330889351E-3"/>
                </c:manualLayout>
              </c:layout>
              <c:tx>
                <c:rich>
                  <a:bodyPr rot="0" spcFirstLastPara="1" vertOverflow="ellipsis" vert="horz" wrap="square" lIns="38100" tIns="19050" rIns="38100" bIns="19050" anchor="ctr" anchorCtr="0">
                    <a:noAutofit/>
                  </a:bodyPr>
                  <a:lstStyle/>
                  <a:p>
                    <a:pPr algn="l">
                      <a:defRPr sz="1600" b="1" i="0" u="none" strike="noStrike" kern="1200" baseline="0">
                        <a:solidFill>
                          <a:schemeClr val="accent1"/>
                        </a:solidFill>
                        <a:latin typeface="Gadugi" panose="020B0502040204020203" pitchFamily="34" charset="0"/>
                        <a:ea typeface="Gadugi" panose="020B0502040204020203" pitchFamily="34" charset="0"/>
                        <a:cs typeface="+mn-cs"/>
                      </a:defRPr>
                    </a:pPr>
                    <a:fld id="{FE8B2C84-C3F5-6745-AD26-B74DCE14988E}" type="VALUE">
                      <a:rPr lang="en-US" sz="1800" b="1" i="0" u="none" strike="noStrike" kern="1200" baseline="0" smtClean="0">
                        <a:solidFill>
                          <a:schemeClr val="accent1"/>
                        </a:solidFill>
                        <a:latin typeface="Gadugi" panose="020B0502040204020203" pitchFamily="34" charset="0"/>
                        <a:ea typeface="Gadugi" panose="020B0502040204020203" pitchFamily="34" charset="0"/>
                        <a:cs typeface="+mn-cs"/>
                      </a:rPr>
                      <a:pPr algn="l">
                        <a:defRPr sz="1600" b="1">
                          <a:solidFill>
                            <a:schemeClr val="accent1"/>
                          </a:solidFill>
                          <a:latin typeface="Gadugi" panose="020B0502040204020203" pitchFamily="34" charset="0"/>
                          <a:ea typeface="Gadugi" panose="020B0502040204020203"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0">
                  <a:noAutofit/>
                </a:bodyPr>
                <a:lstStyle/>
                <a:p>
                  <a:pPr algn="l">
                    <a:defRPr sz="1600" b="1" i="0" u="none" strike="noStrike" kern="1200" baseline="0">
                      <a:solidFill>
                        <a:schemeClr val="accent1"/>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9706453591657569"/>
                      <c:h val="0.10342412863099569"/>
                    </c:manualLayout>
                  </c15:layout>
                  <c15:dlblFieldTable/>
                  <c15:showDataLabelsRange val="0"/>
                </c:ext>
                <c:ext xmlns:c16="http://schemas.microsoft.com/office/drawing/2014/chart" uri="{C3380CC4-5D6E-409C-BE32-E72D297353CC}">
                  <c16:uniqueId val="{00000001-CB64-EC48-92FF-E1DD511FAECC}"/>
                </c:ext>
              </c:extLst>
            </c:dLbl>
            <c:dLbl>
              <c:idx val="1"/>
              <c:layout>
                <c:manualLayout>
                  <c:x val="2.5575374222278871E-3"/>
                  <c:y val="1.3890613631275545E-3"/>
                </c:manualLayout>
              </c:layout>
              <c:tx>
                <c:rich>
                  <a:bodyPr rot="0" spcFirstLastPara="1" vertOverflow="ellipsis" vert="horz" wrap="square" lIns="38100" tIns="19050" rIns="38100" bIns="19050" anchor="ctr" anchorCtr="0">
                    <a:noAutofit/>
                  </a:bodyPr>
                  <a:lstStyle/>
                  <a:p>
                    <a:pPr algn="l">
                      <a:defRPr sz="1600" b="1" i="0" u="none" strike="noStrike" kern="1200" baseline="0">
                        <a:solidFill>
                          <a:schemeClr val="accent1"/>
                        </a:solidFill>
                        <a:latin typeface="Gadugi" panose="020B0502040204020203" pitchFamily="34" charset="0"/>
                        <a:ea typeface="Gadugi" panose="020B0502040204020203" pitchFamily="34" charset="0"/>
                        <a:cs typeface="+mn-cs"/>
                      </a:defRPr>
                    </a:pPr>
                    <a:fld id="{61FA0FA7-4E3D-7B45-88BE-193F709C6BF3}" type="VALUE">
                      <a:rPr lang="en-US" sz="1800" b="1" i="0" u="none" strike="noStrike" kern="1200" baseline="0" smtClean="0">
                        <a:solidFill>
                          <a:schemeClr val="accent1"/>
                        </a:solidFill>
                        <a:latin typeface="Gadugi" panose="020B0502040204020203" pitchFamily="34" charset="0"/>
                        <a:ea typeface="Gadugi" panose="020B0502040204020203" pitchFamily="34" charset="0"/>
                        <a:cs typeface="+mn-cs"/>
                      </a:rPr>
                      <a:pPr algn="l">
                        <a:defRPr sz="1600" b="1">
                          <a:solidFill>
                            <a:schemeClr val="accent1"/>
                          </a:solidFill>
                          <a:latin typeface="Gadugi" panose="020B0502040204020203" pitchFamily="34" charset="0"/>
                          <a:ea typeface="Gadugi" panose="020B0502040204020203"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0">
                  <a:noAutofit/>
                </a:bodyPr>
                <a:lstStyle/>
                <a:p>
                  <a:pPr algn="l">
                    <a:defRPr sz="1600" b="1" i="0" u="none" strike="noStrike" kern="1200" baseline="0">
                      <a:solidFill>
                        <a:schemeClr val="accent1"/>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9790547053621929"/>
                      <c:h val="9.9252899899255606E-2"/>
                    </c:manualLayout>
                  </c15:layout>
                  <c15:dlblFieldTable/>
                  <c15:showDataLabelsRange val="0"/>
                </c:ext>
                <c:ext xmlns:c16="http://schemas.microsoft.com/office/drawing/2014/chart" uri="{C3380CC4-5D6E-409C-BE32-E72D297353CC}">
                  <c16:uniqueId val="{00000003-CB64-EC48-92FF-E1DD511FAE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Look for more deals</c:v>
                </c:pt>
                <c:pt idx="1">
                  <c:v>Buy only when on sale</c:v>
                </c:pt>
              </c:strCache>
            </c:strRef>
          </c:cat>
          <c:val>
            <c:numRef>
              <c:f>Sheet1!$B$2:$B$3</c:f>
              <c:numCache>
                <c:formatCode>0%</c:formatCode>
                <c:ptCount val="2"/>
                <c:pt idx="0">
                  <c:v>0.74</c:v>
                </c:pt>
                <c:pt idx="1">
                  <c:v>0.85</c:v>
                </c:pt>
              </c:numCache>
            </c:numRef>
          </c:val>
          <c:extLst>
            <c:ext xmlns:c16="http://schemas.microsoft.com/office/drawing/2014/chart" uri="{C3380CC4-5D6E-409C-BE32-E72D297353CC}">
              <c16:uniqueId val="{00000004-CB64-EC48-92FF-E1DD511FAECC}"/>
            </c:ext>
          </c:extLst>
        </c:ser>
        <c:ser>
          <c:idx val="1"/>
          <c:order val="1"/>
          <c:tx>
            <c:strRef>
              <c:f>Sheet1!$C$1</c:f>
              <c:strCache>
                <c:ptCount val="1"/>
                <c:pt idx="0">
                  <c:v>2021</c:v>
                </c:pt>
              </c:strCache>
            </c:strRef>
          </c:tx>
          <c:spPr>
            <a:pattFill prst="wdUpDiag">
              <a:fgClr>
                <a:schemeClr val="tx1"/>
              </a:fgClr>
              <a:bgClr>
                <a:schemeClr val="bg2"/>
              </a:bgClr>
            </a:pattFill>
            <a:ln>
              <a:noFill/>
            </a:ln>
            <a:effectLst/>
          </c:spPr>
          <c:invertIfNegative val="0"/>
          <c:dLbls>
            <c:dLbl>
              <c:idx val="0"/>
              <c:tx>
                <c:rich>
                  <a:bodyPr rot="0" spcFirstLastPara="1" vertOverflow="ellipsis" vert="horz" wrap="square" lIns="38100" tIns="19050" rIns="38100" bIns="19050" anchor="ctr" anchorCtr="0">
                    <a:noAutofit/>
                  </a:bodyPr>
                  <a:lstStyle/>
                  <a:p>
                    <a:pPr algn="l" rtl="0">
                      <a:defRPr sz="1800" b="1" i="0" u="none" strike="noStrike" kern="1200" baseline="0">
                        <a:solidFill>
                          <a:srgbClr val="4B657F"/>
                        </a:solidFill>
                        <a:latin typeface="Gadugi" panose="020B0502040204020203" pitchFamily="34" charset="0"/>
                        <a:ea typeface="Gadugi" panose="020B0502040204020203" pitchFamily="34" charset="0"/>
                        <a:cs typeface="+mn-cs"/>
                      </a:defRPr>
                    </a:pPr>
                    <a:fld id="{D5AB4406-816E-0E4A-9850-7143DD68F0BD}" type="VALUE">
                      <a:rPr lang="en-US" sz="1800" b="1" i="0" u="none" strike="noStrike" kern="1200" baseline="0">
                        <a:solidFill>
                          <a:srgbClr val="4B657F"/>
                        </a:solidFill>
                        <a:latin typeface="Gadugi" panose="020B0502040204020203" pitchFamily="34" charset="0"/>
                        <a:ea typeface="Gadugi" panose="020B0502040204020203" pitchFamily="34" charset="0"/>
                        <a:cs typeface="+mn-cs"/>
                      </a:rPr>
                      <a:pPr algn="l" rtl="0">
                        <a:defRPr sz="1800" b="1">
                          <a:solidFill>
                            <a:srgbClr val="4B657F"/>
                          </a:solidFill>
                          <a:latin typeface="Gadugi" panose="020B0502040204020203" pitchFamily="34" charset="0"/>
                          <a:ea typeface="Gadugi" panose="020B0502040204020203" pitchFamily="34" charset="0"/>
                        </a:defRPr>
                      </a:pPr>
                      <a:t>[VALUE]</a:t>
                    </a:fld>
                    <a:endParaRPr lang="en-US"/>
                  </a:p>
                </c:rich>
              </c:tx>
              <c:spPr>
                <a:noFill/>
                <a:ln>
                  <a:noFill/>
                </a:ln>
                <a:effectLst/>
              </c:spPr>
              <c:txPr>
                <a:bodyPr rot="0" spcFirstLastPara="1" vertOverflow="ellipsis" vert="horz" wrap="square" lIns="38100" tIns="19050" rIns="38100" bIns="19050" anchor="ctr" anchorCtr="0">
                  <a:noAutofit/>
                </a:bodyPr>
                <a:lstStyle/>
                <a:p>
                  <a:pPr algn="l" rtl="0">
                    <a:defRPr sz="1800" b="1" i="0" u="none" strike="noStrike" kern="1200" baseline="0">
                      <a:solidFill>
                        <a:srgbClr val="4B657F"/>
                      </a:solidFill>
                      <a:latin typeface="Gadugi" panose="020B0502040204020203" pitchFamily="34" charset="0"/>
                      <a:ea typeface="Gadugi" panose="020B0502040204020203" pitchFamily="34"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978570347415297"/>
                      <c:h val="9.760421622264509E-2"/>
                    </c:manualLayout>
                  </c15:layout>
                  <c15:dlblFieldTable/>
                  <c15:showDataLabelsRange val="0"/>
                </c:ext>
                <c:ext xmlns:c16="http://schemas.microsoft.com/office/drawing/2014/chart" uri="{C3380CC4-5D6E-409C-BE32-E72D297353CC}">
                  <c16:uniqueId val="{00000005-CB64-EC48-92FF-E1DD511FAECC}"/>
                </c:ext>
              </c:extLst>
            </c:dLbl>
            <c:dLbl>
              <c:idx val="1"/>
              <c:tx>
                <c:rich>
                  <a:bodyPr rot="0" spcFirstLastPara="1" vertOverflow="ellipsis" vert="horz" wrap="square" lIns="38100" tIns="19050" rIns="38100" bIns="19050" anchor="ctr" anchorCtr="0">
                    <a:spAutoFit/>
                  </a:bodyPr>
                  <a:lstStyle/>
                  <a:p>
                    <a:pPr algn="l">
                      <a:defRPr sz="1800" b="0" i="0" u="none" strike="noStrike" kern="1200" baseline="0">
                        <a:solidFill>
                          <a:srgbClr val="4B657F"/>
                        </a:solidFill>
                        <a:latin typeface="+mn-lt"/>
                        <a:ea typeface="+mn-ea"/>
                        <a:cs typeface="+mn-cs"/>
                      </a:defRPr>
                    </a:pPr>
                    <a:fld id="{43F1D21B-BF54-604D-98AB-4874D0EFC87E}" type="VALUE">
                      <a:rPr lang="en-US" sz="1800" b="1" i="0" u="none" strike="noStrike" kern="1200" baseline="0" smtClean="0">
                        <a:solidFill>
                          <a:srgbClr val="4B657F"/>
                        </a:solidFill>
                        <a:latin typeface="Gadugi" panose="020B0502040204020203" pitchFamily="34" charset="0"/>
                        <a:ea typeface="Gadugi" panose="020B0502040204020203" pitchFamily="34" charset="0"/>
                        <a:cs typeface="+mn-cs"/>
                      </a:rPr>
                      <a:pPr algn="l">
                        <a:defRPr sz="1800">
                          <a:solidFill>
                            <a:srgbClr val="4B657F"/>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rgbClr val="4B657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942777251109319"/>
                      <c:h val="8.7509226157161238E-2"/>
                    </c:manualLayout>
                  </c15:layout>
                  <c15:dlblFieldTable/>
                  <c15:showDataLabelsRange val="0"/>
                </c:ext>
                <c:ext xmlns:c16="http://schemas.microsoft.com/office/drawing/2014/chart" uri="{C3380CC4-5D6E-409C-BE32-E72D297353CC}">
                  <c16:uniqueId val="{00000006-CB64-EC48-92FF-E1DD511FAEC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4B657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Look for more deals</c:v>
                </c:pt>
                <c:pt idx="1">
                  <c:v>Buy only when on sale</c:v>
                </c:pt>
              </c:strCache>
            </c:strRef>
          </c:cat>
          <c:val>
            <c:numRef>
              <c:f>Sheet1!$C$2:$C$3</c:f>
              <c:numCache>
                <c:formatCode>0%</c:formatCode>
                <c:ptCount val="2"/>
                <c:pt idx="0">
                  <c:v>0.7</c:v>
                </c:pt>
                <c:pt idx="1">
                  <c:v>0.75</c:v>
                </c:pt>
              </c:numCache>
            </c:numRef>
          </c:val>
          <c:extLst>
            <c:ext xmlns:c16="http://schemas.microsoft.com/office/drawing/2014/chart" uri="{C3380CC4-5D6E-409C-BE32-E72D297353CC}">
              <c16:uniqueId val="{00000007-CB64-EC48-92FF-E1DD511FAECC}"/>
            </c:ext>
          </c:extLst>
        </c:ser>
        <c:dLbls>
          <c:showLegendKey val="0"/>
          <c:showVal val="1"/>
          <c:showCatName val="0"/>
          <c:showSerName val="0"/>
          <c:showPercent val="0"/>
          <c:showBubbleSize val="0"/>
        </c:dLbls>
        <c:gapWidth val="241"/>
        <c:overlap val="-16"/>
        <c:axId val="1716047823"/>
        <c:axId val="1748127360"/>
      </c:barChart>
      <c:catAx>
        <c:axId val="1716047823"/>
        <c:scaling>
          <c:orientation val="maxMin"/>
        </c:scaling>
        <c:delete val="1"/>
        <c:axPos val="l"/>
        <c:numFmt formatCode="0;[Red]0" sourceLinked="0"/>
        <c:majorTickMark val="none"/>
        <c:minorTickMark val="none"/>
        <c:tickLblPos val="low"/>
        <c:crossAx val="1748127360"/>
        <c:crosses val="autoZero"/>
        <c:auto val="1"/>
        <c:lblAlgn val="ctr"/>
        <c:lblOffset val="400"/>
        <c:noMultiLvlLbl val="0"/>
      </c:catAx>
      <c:valAx>
        <c:axId val="1748127360"/>
        <c:scaling>
          <c:orientation val="minMax"/>
        </c:scaling>
        <c:delete val="1"/>
        <c:axPos val="t"/>
        <c:numFmt formatCode="0%" sourceLinked="1"/>
        <c:majorTickMark val="none"/>
        <c:minorTickMark val="none"/>
        <c:tickLblPos val="none"/>
        <c:crossAx val="171604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F2ED61-0B2B-E131-430B-056B58FF66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A96C43-7D25-3AA9-0EA8-1AFF771F60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92EA3F-49A8-5944-BD6E-A50335BC376F}" type="datetimeFigureOut">
              <a:rPr lang="en-US" smtClean="0"/>
              <a:t>7/12/2023</a:t>
            </a:fld>
            <a:endParaRPr lang="en-US"/>
          </a:p>
        </p:txBody>
      </p:sp>
      <p:sp>
        <p:nvSpPr>
          <p:cNvPr id="4" name="Footer Placeholder 3">
            <a:extLst>
              <a:ext uri="{FF2B5EF4-FFF2-40B4-BE49-F238E27FC236}">
                <a16:creationId xmlns:a16="http://schemas.microsoft.com/office/drawing/2014/main" id="{01183858-0037-4E0A-DDBB-68EE2436A5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364F96-AF4A-A82A-EA9C-C0E0BBA037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5C130A-7DDC-AD41-829D-8D4020047EA8}" type="slidenum">
              <a:rPr lang="en-US" smtClean="0"/>
              <a:t>‹#›</a:t>
            </a:fld>
            <a:endParaRPr lang="en-US"/>
          </a:p>
        </p:txBody>
      </p:sp>
    </p:spTree>
    <p:extLst>
      <p:ext uri="{BB962C8B-B14F-4D97-AF65-F5344CB8AC3E}">
        <p14:creationId xmlns:p14="http://schemas.microsoft.com/office/powerpoint/2010/main" val="4038769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8A993-4040-B24C-85DD-03445828DED1}"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1CB1D-8B61-8543-B173-A51E3ACD29CE}" type="slidenum">
              <a:rPr lang="en-US" smtClean="0"/>
              <a:t>‹#›</a:t>
            </a:fld>
            <a:endParaRPr lang="en-US"/>
          </a:p>
        </p:txBody>
      </p:sp>
    </p:spTree>
    <p:extLst>
      <p:ext uri="{BB962C8B-B14F-4D97-AF65-F5344CB8AC3E}">
        <p14:creationId xmlns:p14="http://schemas.microsoft.com/office/powerpoint/2010/main" val="295604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s.usda.gov/data-products/food-price-outlook/summary-finding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My name is Heather Garlich and I’m FMI’s senior vice president for communications, marketing, and consumer and community affairs. As the Food Industry Association, </a:t>
            </a:r>
            <a:r>
              <a:rPr lang="en-US" sz="1800" dirty="0">
                <a:solidFill>
                  <a:srgbClr val="000000"/>
                </a:solidFill>
                <a:effectLst/>
                <a:latin typeface="Avenir Book"/>
                <a:ea typeface="Times New Roman" panose="02020603050405020304" pitchFamily="18" charset="0"/>
              </a:rPr>
              <a:t>FMI </a:t>
            </a:r>
            <a:r>
              <a:rPr lang="en-US" sz="1800" u="sng" dirty="0">
                <a:solidFill>
                  <a:srgbClr val="000000"/>
                </a:solidFill>
                <a:effectLst/>
                <a:latin typeface="Avenir Book"/>
                <a:ea typeface="Times New Roman" panose="02020603050405020304" pitchFamily="18" charset="0"/>
              </a:rPr>
              <a:t>represents</a:t>
            </a:r>
            <a:r>
              <a:rPr lang="en-US" sz="1800" dirty="0">
                <a:solidFill>
                  <a:srgbClr val="000000"/>
                </a:solidFill>
                <a:effectLst/>
                <a:latin typeface="Avenir Book"/>
                <a:ea typeface="Times New Roman" panose="02020603050405020304" pitchFamily="18" charset="0"/>
              </a:rPr>
              <a:t> food retailers and their suppliers to advance a safer, healthier, and more efficient supply chain.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venir Book"/>
                <a:ea typeface="Times New Roman" panose="02020603050405020304" pitchFamily="18" charset="0"/>
              </a:rPr>
              <a:t>We bring together a wide range of members across the value chain — from retailers that sell to consumers to producers that supply food and other products — as well as the wide variety of companies providing critical services to the food retail industry.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000000"/>
                </a:solidFill>
                <a:effectLst/>
                <a:latin typeface="Avenir Book"/>
                <a:ea typeface="Times New Roman" panose="02020603050405020304" pitchFamily="18" charset="0"/>
              </a:rPr>
              <a:t>FMI also collaborates with government to help the food industry provide safe, nutritious, and affordable food and beverage options in communities across the country.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000000"/>
                </a:solidFill>
                <a:effectLst/>
                <a:latin typeface="Avenir Book"/>
                <a:ea typeface="Times New Roman" panose="02020603050405020304" pitchFamily="18" charset="0"/>
              </a:rPr>
              <a:t>In a moment, you’ll be hearing from FMI President and CEO Leslie Sarasin and Mark Baum, Senior Vice President of Industry Relations and Chief Collaboration Officer at FMI.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000000"/>
                </a:solidFill>
                <a:effectLst/>
                <a:latin typeface="Avenir Book"/>
                <a:ea typeface="Times New Roman" panose="02020603050405020304" pitchFamily="18" charset="0"/>
              </a:rPr>
              <a:t>They will be presenting findings from our 74</a:t>
            </a:r>
            <a:r>
              <a:rPr lang="en-US" sz="1800" u="none" strike="noStrike" baseline="30000" dirty="0">
                <a:solidFill>
                  <a:srgbClr val="000000"/>
                </a:solidFill>
                <a:effectLst/>
                <a:latin typeface="Avenir Book"/>
                <a:ea typeface="Times New Roman" panose="02020603050405020304" pitchFamily="18" charset="0"/>
              </a:rPr>
              <a:t>th</a:t>
            </a:r>
            <a:r>
              <a:rPr lang="en-US" sz="1800" u="none" strike="noStrike" dirty="0">
                <a:solidFill>
                  <a:srgbClr val="000000"/>
                </a:solidFill>
                <a:effectLst/>
                <a:latin typeface="Avenir Book"/>
                <a:ea typeface="Times New Roman" panose="02020603050405020304" pitchFamily="18" charset="0"/>
              </a:rPr>
              <a:t> annual </a:t>
            </a:r>
            <a:r>
              <a:rPr lang="en-US" sz="1800" i="1" u="none" strike="noStrike" dirty="0">
                <a:solidFill>
                  <a:srgbClr val="000000"/>
                </a:solidFill>
                <a:effectLst/>
                <a:latin typeface="Avenir Book"/>
                <a:ea typeface="Times New Roman" panose="02020603050405020304" pitchFamily="18" charset="0"/>
              </a:rPr>
              <a:t>The Food Retailing Industry Speaks</a:t>
            </a:r>
            <a:r>
              <a:rPr lang="en-US" sz="1800" u="none" strike="noStrike" dirty="0">
                <a:solidFill>
                  <a:srgbClr val="000000"/>
                </a:solidFill>
                <a:effectLst/>
                <a:latin typeface="Avenir Book"/>
                <a:ea typeface="Times New Roman" panose="02020603050405020304" pitchFamily="18" charset="0"/>
              </a:rPr>
              <a:t> survey, </a:t>
            </a:r>
            <a:r>
              <a:rPr lang="en-US" sz="1800" dirty="0">
                <a:effectLst/>
                <a:latin typeface="Avenir Book"/>
                <a:ea typeface="Times New Roman" panose="02020603050405020304" pitchFamily="18" charset="0"/>
              </a:rPr>
              <a:t>FMI’s annual industry survey that provides the food industry with important operational and financial benchmarks, insights into strategic and tactical decisions, and identifies trends in the rapidly evolving food industry sector.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000000"/>
                </a:solidFill>
                <a:effectLst/>
                <a:latin typeface="Avenir Book"/>
                <a:ea typeface="Times New Roman" panose="02020603050405020304" pitchFamily="18" charset="0"/>
              </a:rPr>
              <a:t>Leslie and Mark will take a deep dive into the biggest hurdles facing food industry retailers and suppliers in this post-pandemic period of continuing inflation, and how they are taking more creative and proactive stances to drive success.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000000"/>
                </a:solidFill>
                <a:effectLst/>
                <a:latin typeface="Avenir Book"/>
                <a:ea typeface="Times New Roman" panose="02020603050405020304" pitchFamily="18" charset="0"/>
              </a:rPr>
              <a:t>But first, I’m now going to turn things over to my colleague Steve Markenson, FMI’s Vice President of Research and Insights, who will discuss how the survey is conducted. Steve….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1</a:t>
            </a:fld>
            <a:endParaRPr lang="en-US"/>
          </a:p>
        </p:txBody>
      </p:sp>
    </p:spTree>
    <p:extLst>
      <p:ext uri="{BB962C8B-B14F-4D97-AF65-F5344CB8AC3E}">
        <p14:creationId xmlns:p14="http://schemas.microsoft.com/office/powerpoint/2010/main" val="213281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FF0000"/>
                </a:solidFill>
                <a:effectLst/>
                <a:latin typeface="Avenir Book"/>
                <a:ea typeface="Times New Roman" panose="02020603050405020304" pitchFamily="18" charset="0"/>
              </a:rPr>
              <a:t>LESLIE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Calibri" panose="020F0502020204030204" pitchFamily="34" charset="0"/>
                <a:cs typeface="Times New Roman" panose="02020603050405020304" pitchFamily="18" charset="0"/>
              </a:rPr>
              <a:t>Food retailers are acutely aware of customers’ demand for value amid this inflationary environment.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venir Book"/>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cs typeface="Times New Roman" panose="02020603050405020304" pitchFamily="18" charset="0"/>
              </a:rPr>
              <a:t>Traditional food retailers are concerned about losing out to less-expensive competitors. Price-focused store formats are having bigger impacts, including supercenters, club stores, dollar stores and limited assortment stores. </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800" dirty="0">
                <a:effectLst/>
                <a:latin typeface="Avenir Book"/>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cs typeface="Times New Roman" panose="02020603050405020304" pitchFamily="18" charset="0"/>
              </a:rPr>
              <a:t>“Customers will consolidate their shopping to the most inexpensive retailer,” said one retailer. “Inflation has been killing the price image of our business,” another retailer said.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venir Book"/>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cs typeface="Times New Roman" panose="02020603050405020304" pitchFamily="18" charset="0"/>
              </a:rPr>
              <a:t>However, even as they navigate these and other external disruptions, traditional food retailers are working to stay competitive by maintaining their focus on value across their products and brands.</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venir Book"/>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Avenir Book"/>
                <a:cs typeface="Avenir Book"/>
              </a:rPr>
              <a:t>Retailers have been enhancing their price/value messaging across a variety of marketing channels to maintain customer loyalty in this inflationary environment, with nearly 70% showcasing private brand products as high-quality value alternatives, while 65% are emphasizing price differentiation such as EDLP (everyday low pricing) and high-low pricing.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According to FMI’s the </a:t>
            </a:r>
            <a:r>
              <a:rPr lang="en-US" sz="1800" i="1" dirty="0">
                <a:effectLst/>
                <a:latin typeface="Avenir Book"/>
                <a:ea typeface="Times New Roman" panose="02020603050405020304" pitchFamily="18" charset="0"/>
              </a:rPr>
              <a:t>Power of Private Brands 2022</a:t>
            </a:r>
            <a:r>
              <a:rPr lang="en-US" sz="1800" dirty="0">
                <a:effectLst/>
                <a:latin typeface="Avenir Book"/>
                <a:ea typeface="Times New Roman" panose="02020603050405020304" pitchFamily="18" charset="0"/>
              </a:rPr>
              <a:t>, 35% of consumers said higher prices due to inflation have led them to buy more private brands.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This momentum is expected to continue during 2023, as nearly 77% of customers who are already purchasing more private store brands say they expect to buy even more in the future.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In </a:t>
            </a:r>
            <a:r>
              <a:rPr lang="en-US" sz="1800" i="1" dirty="0">
                <a:effectLst/>
                <a:latin typeface="Avenir Book"/>
                <a:ea typeface="Times New Roman" panose="02020603050405020304" pitchFamily="18" charset="0"/>
              </a:rPr>
              <a:t>Speaks </a:t>
            </a:r>
            <a:r>
              <a:rPr lang="en-US" sz="1800" dirty="0">
                <a:effectLst/>
                <a:latin typeface="Avenir Book"/>
                <a:ea typeface="Times New Roman" panose="02020603050405020304" pitchFamily="18" charset="0"/>
              </a:rPr>
              <a:t>survey responses, food retailers and manufacturers underscored the importance of private brands and anticipate significant investments ahead. Consistent with FMI’s 2023 </a:t>
            </a:r>
            <a:r>
              <a:rPr lang="en-US" sz="1800" i="1" dirty="0">
                <a:effectLst/>
                <a:latin typeface="Avenir Book"/>
                <a:ea typeface="Times New Roman" panose="02020603050405020304" pitchFamily="18" charset="0"/>
              </a:rPr>
              <a:t>The Power of Private Brands</a:t>
            </a:r>
            <a:r>
              <a:rPr lang="en-US" sz="1800" dirty="0">
                <a:effectLst/>
                <a:latin typeface="Avenir Book"/>
                <a:ea typeface="Times New Roman" panose="02020603050405020304" pitchFamily="18" charset="0"/>
              </a:rPr>
              <a:t> research,90% of survey respondents said private brands are extremely or very important to their organizations, while more than 80% plan to moderately or significantly increase private brand investments in the next two years.</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Interesting to note is that suppliers’ perceptions of private and store brands are less positive, even though some suppliers are co-packing private brands.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Mark, can you talk more about how grocers are working to better engage customers?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10</a:t>
            </a:fld>
            <a:endParaRPr lang="en-US"/>
          </a:p>
        </p:txBody>
      </p:sp>
    </p:spTree>
    <p:extLst>
      <p:ext uri="{BB962C8B-B14F-4D97-AF65-F5344CB8AC3E}">
        <p14:creationId xmlns:p14="http://schemas.microsoft.com/office/powerpoint/2010/main" val="332469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FF0000"/>
                </a:solidFill>
                <a:effectLst/>
                <a:latin typeface="Avenir Book"/>
                <a:ea typeface="Times New Roman" panose="02020603050405020304" pitchFamily="18" charset="0"/>
              </a:rPr>
              <a:t>MARK</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Thanks Leslie. The brick-and-mortar experience continues to be the foundation of a food retailer’s image and reputation. Retailers are paying more attention to the in-store experience. Among their strategies to make progress:</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800" dirty="0">
                <a:effectLst/>
                <a:latin typeface="Avenir Book"/>
                <a:ea typeface="Times New Roman" panose="02020603050405020304" pitchFamily="18" charset="0"/>
              </a:rPr>
              <a:t>85% are experimenting with in-store technologies to enhance customer experiences.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800" dirty="0">
                <a:effectLst/>
                <a:latin typeface="Avenir Book"/>
                <a:ea typeface="Times New Roman" panose="02020603050405020304" pitchFamily="18" charset="0"/>
              </a:rPr>
              <a:t>73% are increasing local item SKU allocation.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800" dirty="0">
                <a:effectLst/>
                <a:latin typeface="Avenir Book"/>
                <a:ea typeface="Times New Roman" panose="02020603050405020304" pitchFamily="18" charset="0"/>
              </a:rPr>
              <a:t>Nearly 25% are increasing labor allocation to in-store specialty help by department.</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cs typeface="Times New Roman" panose="02020603050405020304" pitchFamily="18" charset="0"/>
              </a:rPr>
              <a:t>Retailers are working to enhance shopper engagement through local community efforts and community ties, personalized customer service and quality and upscale shopping experiences. Key strategies have included shopper loyalty programs and a checkout experience focused on speed that is “frictionless”.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Food retailers also are enhancing ecommerce strategies in aspects ranging from fulfillment to platforms. More than 80% of food retailers now have online sales, up from 50% before the COVID-19 pandemic.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While retailers are devoting time to build customer loyalty and retention through omnichannel rather than just ecommerce, suppliers continue to accelerate digital commerce and direct-to-consumer efforts and improve technology for online ordering.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To learn more about how grocers continue to evolve to meet the needs of shoppers and the investments food retailers are making to improve the grocery environment and customer experience, I encourage you to visit our “Evolving Grocery Experience” at FMI.org.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Avenir Book"/>
                <a:ea typeface="Times New Roman" panose="02020603050405020304" pitchFamily="18" charset="0"/>
              </a:rPr>
              <a:t>I’m going to toss back to Leslie to share a bit about how the food industry has increased our commitment to environmental and social change.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11</a:t>
            </a:fld>
            <a:endParaRPr lang="en-US"/>
          </a:p>
        </p:txBody>
      </p:sp>
    </p:spTree>
    <p:extLst>
      <p:ext uri="{BB962C8B-B14F-4D97-AF65-F5344CB8AC3E}">
        <p14:creationId xmlns:p14="http://schemas.microsoft.com/office/powerpoint/2010/main" val="83062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FF0000"/>
                </a:solidFill>
                <a:effectLst/>
                <a:latin typeface="Avenir Book"/>
                <a:ea typeface="Times New Roman" panose="02020603050405020304" pitchFamily="18" charset="0"/>
              </a:rPr>
              <a:t>LESLIE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FF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Thanks Mark. More and more in today’s world, consumers expect the businesses they buy from -- and are loyal to -- to be good corporate citizens. To address this trend, many food retailers and suppliers have been leveraging social and environmental responsibility to differentiate their businesses and meet consumer demands.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b="1"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Despite some recent backlash, 87% of food retailers and 91% of food suppliers have identified issues like social justice and food waste mitigation as organizational priorities, and some cited positive business impacts related to transparency and social responsibility.</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b="1"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In line with this, in support of local communities and citizens, FMI worked with its members to outline a set of food industry commitments to support the goals of the historic 2022 White House Conference on Hunger, Nutrition and Health.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Among the commitments, FMI members will donate two billion meals in 2023 to food banks and other organizations that help support communities and commit to evidenced-based messages that support healthy eating patterns by reaching more than 100 million consumers.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Other commitments focused on improving food access to underserved communities; leveraging federal feeding and Food as Medicine programs; and promoting consumer education and transparency. Almost all retailers (97%) and suppliers (91%) reported having quantifiable goals in this area or are working on them.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On the environmental front, most food retailers and suppliers also have quantifiable goals for food waste reduction; responsible sourcing; product transparency; and energy-use package waste reduction.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800" dirty="0">
                <a:effectLst/>
                <a:latin typeface="Avenir Book"/>
                <a:ea typeface="Times New Roman" panose="02020603050405020304" pitchFamily="18" charset="0"/>
              </a:rPr>
              <a:t>Many food industry companies have begun taking key steps toward sustainable packaging. FMI’s Sustainable Packaging Assessment Guide assists retailers and their suppliers in advancing efficient design, responsible sourcing, and circular systems for packaging. This tool can support internal business operations and effective trading partner collaboration regarding sustainable packaging.</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12</a:t>
            </a:fld>
            <a:endParaRPr lang="en-US"/>
          </a:p>
        </p:txBody>
      </p:sp>
    </p:spTree>
    <p:extLst>
      <p:ext uri="{BB962C8B-B14F-4D97-AF65-F5344CB8AC3E}">
        <p14:creationId xmlns:p14="http://schemas.microsoft.com/office/powerpoint/2010/main" val="344136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50" b="1" dirty="0">
                <a:solidFill>
                  <a:srgbClr val="FF0000"/>
                </a:solidFill>
                <a:effectLst/>
                <a:latin typeface="Avenir Book"/>
                <a:ea typeface="Times New Roman" panose="02020603050405020304" pitchFamily="18" charset="0"/>
              </a:rPr>
              <a:t>LESLIE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050" dirty="0">
                <a:effectLst/>
                <a:latin typeface="Avenir Book"/>
                <a:ea typeface="Times New Roman" panose="02020603050405020304" pitchFamily="18" charset="0"/>
              </a:rPr>
              <a:t>While the food industry certainly has lot on its plate, it is aggressively taking many different approaches to meet challenges and drive success in ways that positively impact its business and support the needs of customers including: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b="1"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Avenir Book"/>
                <a:ea typeface="Times New Roman" panose="02020603050405020304" pitchFamily="18" charset="0"/>
              </a:rPr>
              <a:t>Investing in our workforce.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Avenir Book"/>
                <a:ea typeface="Times New Roman" panose="02020603050405020304" pitchFamily="18" charset="0"/>
              </a:rPr>
              <a:t>Refocusing on innovation for supply and assortments.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Avenir Book"/>
                <a:ea typeface="Times New Roman" panose="02020603050405020304" pitchFamily="18" charset="0"/>
              </a:rPr>
              <a:t>Expanding supply capacity.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Avenir Book"/>
                <a:ea typeface="Times New Roman" panose="02020603050405020304" pitchFamily="18" charset="0"/>
              </a:rPr>
              <a:t>Prioritizing wholistic omnichannel strategies that combine ecommerce and in-store.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Avenir Book"/>
                <a:ea typeface="Times New Roman" panose="02020603050405020304" pitchFamily="18" charset="0"/>
              </a:rPr>
              <a:t>Expanding foodservice initiatives for customer meal solution needs.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Avenir Book"/>
                <a:ea typeface="Times New Roman" panose="02020603050405020304" pitchFamily="18" charset="0"/>
              </a:rPr>
              <a:t>Accelerating digital communications with shoppers.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Avenir Book"/>
                <a:ea typeface="Times New Roman" panose="02020603050405020304" pitchFamily="18" charset="0"/>
              </a:rPr>
              <a:t>Enhancing the technology skills of senior leaders.</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b="1"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effectLst/>
                <a:latin typeface="Avenir Book"/>
                <a:ea typeface="Times New Roman" panose="02020603050405020304" pitchFamily="18" charset="0"/>
              </a:rPr>
              <a:t>The food industry is always committed to support families in the communities in which we operate by providing access to healthy and affordable foods, and we continue to make significant investments across our operations to create value, enhance customer engagement, and improve the overall shopping experience for our customers.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b="1"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effectLst/>
                <a:latin typeface="Avenir Book"/>
                <a:ea typeface="Times New Roman" panose="02020603050405020304" pitchFamily="18" charset="0"/>
              </a:rPr>
              <a:t>Thank you so much for your time, and my colleagues and I are happy to answer any questions you may have.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13</a:t>
            </a:fld>
            <a:endParaRPr lang="en-US"/>
          </a:p>
        </p:txBody>
      </p:sp>
    </p:spTree>
    <p:extLst>
      <p:ext uri="{BB962C8B-B14F-4D97-AF65-F5344CB8AC3E}">
        <p14:creationId xmlns:p14="http://schemas.microsoft.com/office/powerpoint/2010/main" val="373168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b="1" dirty="0">
                <a:effectLst/>
                <a:latin typeface="Avenir Book"/>
                <a:ea typeface="Times New Roman" panose="02020603050405020304" pitchFamily="18" charset="0"/>
              </a:rPr>
              <a:t>STEVE</a:t>
            </a: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Thanks Heather. Before we dive in, allow me to make a quick note about the survey. For more than 70 years, FMI has surveyed our members to take the pulse of the food retail industry and better understand the issues, challenges, pain points, opportunities, and goals of our members.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Our Speaks 2023 survey was completed in February of 2023 by </a:t>
            </a:r>
            <a:r>
              <a:rPr lang="en-US" sz="1800" u="none" strike="noStrike" dirty="0">
                <a:solidFill>
                  <a:srgbClr val="000000"/>
                </a:solidFill>
                <a:effectLst/>
                <a:latin typeface="Avenir Book"/>
                <a:ea typeface="Times New Roman" panose="02020603050405020304" pitchFamily="18" charset="0"/>
              </a:rPr>
              <a:t>U.S. and Canadian food retailers, wholesalers, and suppliers. The survey, which polled the food industry on the state of business in 2022 and anticipated changes in 2023, represents just over 39,000 stores and includes data from a sample of 26 food product suppliers. A total of 100 food retail and wholesale companies completed the questionnaire, and the responding companies represent almost $300 billion in food product sales. </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You can read more in our methodology section, and I’ll be available during Q&amp;A to help clarify.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Now I’ll turn things over to FMI President and CEO Leslie Sarasin. Leslie…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2</a:t>
            </a:fld>
            <a:endParaRPr lang="en-US"/>
          </a:p>
        </p:txBody>
      </p:sp>
    </p:spTree>
    <p:extLst>
      <p:ext uri="{BB962C8B-B14F-4D97-AF65-F5344CB8AC3E}">
        <p14:creationId xmlns:p14="http://schemas.microsoft.com/office/powerpoint/2010/main" val="263828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b="1" u="none" strike="noStrike" dirty="0">
                <a:solidFill>
                  <a:srgbClr val="000000"/>
                </a:solidFill>
                <a:effectLst/>
                <a:latin typeface="Avenir Book"/>
                <a:ea typeface="Times New Roman" panose="02020603050405020304" pitchFamily="18" charset="0"/>
              </a:rPr>
              <a:t>LESLIE</a:t>
            </a:r>
          </a:p>
          <a:p>
            <a:pPr marL="0" marR="0" lvl="0" indent="0">
              <a:spcBef>
                <a:spcPts val="0"/>
              </a:spcBef>
              <a:spcAft>
                <a:spcPts val="0"/>
              </a:spcAft>
              <a:buFont typeface="Symbol" panose="05050102010706020507" pitchFamily="18" charset="2"/>
              <a:buNone/>
            </a:pPr>
            <a:endParaRPr lang="en-US" sz="1800" u="none" strike="noStrike" dirty="0">
              <a:solidFill>
                <a:srgbClr val="000000"/>
              </a:solidFill>
              <a:effectLst/>
              <a:latin typeface="Avenir Book"/>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000000"/>
                </a:solidFill>
                <a:effectLst/>
                <a:latin typeface="Avenir Book"/>
                <a:ea typeface="Times New Roman" panose="02020603050405020304" pitchFamily="18" charset="0"/>
              </a:rPr>
              <a:t>Thanks Steve. Since food inflation peaked one year ago in July at 15.7%, prices have continued </a:t>
            </a:r>
            <a:r>
              <a:rPr lang="en-US" sz="1800" dirty="0">
                <a:solidFill>
                  <a:srgbClr val="000000"/>
                </a:solidFill>
                <a:effectLst/>
                <a:latin typeface="Avenir Book"/>
                <a:ea typeface="Times New Roman" panose="02020603050405020304" pitchFamily="18" charset="0"/>
              </a:rPr>
              <a:t>to level off, with food price inflation at 5.7% in June, according to this morning’s Consumer Price Index numbers.</a:t>
            </a: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000000"/>
                </a:solidFill>
                <a:effectLst/>
                <a:latin typeface="Avenir Book"/>
                <a:ea typeface="Times New Roman" panose="02020603050405020304" pitchFamily="18" charset="0"/>
              </a:rPr>
              <a:t>Compared to June of 2022, prices are down for some </a:t>
            </a:r>
            <a:r>
              <a:rPr lang="en-US" sz="1800" dirty="0">
                <a:solidFill>
                  <a:srgbClr val="000000"/>
                </a:solidFill>
                <a:effectLst/>
                <a:latin typeface="Avenir Book"/>
                <a:ea typeface="Times New Roman" panose="02020603050405020304" pitchFamily="18" charset="0"/>
              </a:rPr>
              <a:t>grocery aisle items, including eggs, poultry, meat, fish, and dairy, with the cost of cereals and bakery goods rising slightly.</a:t>
            </a:r>
          </a:p>
          <a:p>
            <a:pPr marL="0" marR="0" lvl="0" indent="0">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venir Book"/>
                <a:ea typeface="Times New Roman" panose="02020603050405020304" pitchFamily="18" charset="0"/>
              </a:rPr>
              <a:t>Also worth noting is another measure of price stabilization – consumer weekly spend on groceries. July </a:t>
            </a:r>
            <a:r>
              <a:rPr lang="en-US" sz="1800" dirty="0">
                <a:effectLst/>
                <a:latin typeface="Avenir Book"/>
                <a:ea typeface="Times New Roman" panose="02020603050405020304" pitchFamily="18" charset="0"/>
              </a:rPr>
              <a:t>FMI shopper data shows consumers are spending $155 per week on average at the grocery store, which is slightly more than the $148 weekly average spending we witnessed in October 2022 but down from February’s $164 average weekly spend.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However,</a:t>
            </a:r>
            <a:r>
              <a:rPr lang="en-US" sz="1800" i="1" dirty="0">
                <a:effectLst/>
                <a:latin typeface="Avenir Book"/>
                <a:ea typeface="Times New Roman" panose="02020603050405020304" pitchFamily="18" charset="0"/>
              </a:rPr>
              <a:t> </a:t>
            </a:r>
            <a:r>
              <a:rPr lang="en-US" sz="1800" dirty="0">
                <a:effectLst/>
                <a:latin typeface="Avenir Book"/>
                <a:ea typeface="Times New Roman" panose="02020603050405020304" pitchFamily="18" charset="0"/>
              </a:rPr>
              <a:t>despite the decrease in some food category prices since last July, a national survey of 1,500 grocery shoppers FMI performed in June found that 78% of shoppers said they believe they are spending more on groceries than one year ago. That’s up from 65% in October 2022.</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It’s also important to note that while consumers have had to stretch their food dollars, shoppers have a somewhat distorted </a:t>
            </a:r>
            <a:r>
              <a:rPr lang="en-US" sz="1800" u="sng" dirty="0">
                <a:solidFill>
                  <a:srgbClr val="0563C1"/>
                </a:solidFill>
                <a:effectLst/>
                <a:latin typeface="Avenir Book"/>
                <a:ea typeface="Times New Roman" panose="02020603050405020304" pitchFamily="18" charset="0"/>
              </a:rPr>
              <a:t>perception</a:t>
            </a:r>
            <a:r>
              <a:rPr lang="en-US" sz="1800" dirty="0">
                <a:effectLst/>
                <a:latin typeface="Avenir Book"/>
                <a:ea typeface="Times New Roman" panose="02020603050405020304" pitchFamily="18" charset="0"/>
              </a:rPr>
              <a:t> of the inflationary environment. A survey by Dunhumby conducted in February found that consumers’ perceived level of inflation was 24.3%, while the actual level of inflation at the time was 12%.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202124"/>
                </a:solidFill>
                <a:effectLst/>
                <a:latin typeface="Avenir Book"/>
                <a:ea typeface="Times New Roman" panose="02020603050405020304" pitchFamily="18" charset="0"/>
              </a:rPr>
              <a:t>According to June </a:t>
            </a:r>
            <a:r>
              <a:rPr lang="en-US" sz="1800" u="sng" dirty="0">
                <a:solidFill>
                  <a:srgbClr val="0563C1"/>
                </a:solidFill>
                <a:effectLst/>
                <a:latin typeface="Avenir Book"/>
                <a:ea typeface="Times New Roman" panose="02020603050405020304" pitchFamily="18" charset="0"/>
                <a:hlinkClick r:id="rId3"/>
              </a:rPr>
              <a:t>federal food price outlook predictions</a:t>
            </a:r>
            <a:r>
              <a:rPr lang="en-US" sz="1800" dirty="0">
                <a:solidFill>
                  <a:srgbClr val="202124"/>
                </a:solidFill>
                <a:effectLst/>
                <a:latin typeface="Avenir Book"/>
                <a:ea typeface="Times New Roman" panose="02020603050405020304" pitchFamily="18" charset="0"/>
              </a:rPr>
              <a:t>, f</a:t>
            </a:r>
            <a:r>
              <a:rPr lang="en-US" sz="1800" dirty="0">
                <a:solidFill>
                  <a:srgbClr val="202124"/>
                </a:solidFill>
                <a:effectLst/>
                <a:latin typeface="Avenir Book"/>
                <a:ea typeface="Times New Roman" panose="02020603050405020304" pitchFamily="18" charset="0"/>
                <a:cs typeface="Times New Roman" panose="02020603050405020304" pitchFamily="18" charset="0"/>
              </a:rPr>
              <a:t>ood prices are expected to grow more slowly in </a:t>
            </a:r>
            <a:r>
              <a:rPr lang="en-US" sz="1800" dirty="0">
                <a:solidFill>
                  <a:srgbClr val="202124"/>
                </a:solidFill>
                <a:effectLst/>
                <a:latin typeface="Avenir Book"/>
                <a:ea typeface="Times New Roman" panose="02020603050405020304" pitchFamily="18" charset="0"/>
              </a:rPr>
              <a:t>the remainder of </a:t>
            </a:r>
            <a:r>
              <a:rPr lang="en-US" sz="1800" dirty="0">
                <a:solidFill>
                  <a:srgbClr val="202124"/>
                </a:solidFill>
                <a:effectLst/>
                <a:latin typeface="Avenir Book"/>
                <a:ea typeface="Times New Roman" panose="02020603050405020304" pitchFamily="18" charset="0"/>
                <a:cs typeface="Times New Roman" panose="02020603050405020304" pitchFamily="18" charset="0"/>
              </a:rPr>
              <a:t>2023 than in 2022 but still at above historical-average rates. </a:t>
            </a:r>
            <a:r>
              <a:rPr lang="en-US" sz="1800" dirty="0">
                <a:solidFill>
                  <a:srgbClr val="202124"/>
                </a:solidFill>
                <a:effectLst/>
                <a:latin typeface="Avenir Book"/>
                <a:ea typeface="Times New Roman" panose="02020603050405020304" pitchFamily="18" charset="0"/>
              </a:rPr>
              <a:t>Overall, all </a:t>
            </a:r>
            <a:r>
              <a:rPr lang="en-US" sz="1800" dirty="0">
                <a:solidFill>
                  <a:srgbClr val="202124"/>
                </a:solidFill>
                <a:effectLst/>
                <a:latin typeface="Avenir Book"/>
                <a:ea typeface="Times New Roman" panose="02020603050405020304" pitchFamily="18" charset="0"/>
                <a:cs typeface="Times New Roman" panose="02020603050405020304" pitchFamily="18" charset="0"/>
              </a:rPr>
              <a:t>food prices are predicted to increase over 6.0%. Food-at-home prices are predicted to increase 5.9</a:t>
            </a:r>
            <a:r>
              <a:rPr lang="en-US" sz="1800" dirty="0">
                <a:solidFill>
                  <a:srgbClr val="202124"/>
                </a:solidFill>
                <a:effectLst/>
                <a:latin typeface="Avenir Book"/>
                <a:ea typeface="Times New Roman" panose="02020603050405020304" pitchFamily="18" charset="0"/>
              </a:rPr>
              <a:t>% while f</a:t>
            </a:r>
            <a:r>
              <a:rPr lang="en-US" sz="1800" dirty="0">
                <a:solidFill>
                  <a:srgbClr val="202124"/>
                </a:solidFill>
                <a:effectLst/>
                <a:latin typeface="Avenir Book"/>
                <a:ea typeface="Times New Roman" panose="02020603050405020304" pitchFamily="18" charset="0"/>
                <a:cs typeface="Times New Roman" panose="02020603050405020304" pitchFamily="18" charset="0"/>
              </a:rPr>
              <a:t>ood-away-from-home prices are predicted to increase 7.7%</a:t>
            </a:r>
            <a:r>
              <a:rPr lang="en-US" sz="1800" dirty="0">
                <a:solidFill>
                  <a:srgbClr val="202124"/>
                </a:solidFill>
                <a:effectLst/>
                <a:latin typeface="Avenir Book"/>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So, how are food retailers and suppliers reacting to inflation, as well as a myriad of other challenges in this post-pandemic era and what is on the food industry horizon for the remainder of 2023?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Based on our 2023 </a:t>
            </a:r>
            <a:r>
              <a:rPr lang="en-US" sz="1800" i="1" dirty="0">
                <a:effectLst/>
                <a:latin typeface="Avenir Book"/>
                <a:ea typeface="Times New Roman" panose="02020603050405020304" pitchFamily="18" charset="0"/>
              </a:rPr>
              <a:t>The Food Retailing Industry Speaks</a:t>
            </a:r>
            <a:r>
              <a:rPr lang="en-US" sz="1800" dirty="0">
                <a:effectLst/>
                <a:latin typeface="Avenir Book"/>
                <a:ea typeface="Times New Roman" panose="02020603050405020304" pitchFamily="18" charset="0"/>
              </a:rPr>
              <a:t> survey, we will share proactive strategies and investments retailers and suppliers are focused on as they work to futureproof the supply chain, strengthen business operations, and </a:t>
            </a:r>
            <a:r>
              <a:rPr lang="en-US" sz="1800" u="none" strike="noStrike" dirty="0">
                <a:solidFill>
                  <a:srgbClr val="000000"/>
                </a:solidFill>
                <a:effectLst/>
                <a:latin typeface="Avenir Book"/>
                <a:ea typeface="Times New Roman" panose="02020603050405020304" pitchFamily="18" charset="0"/>
              </a:rPr>
              <a:t>grow and reconfigure the food industry workforce. We’ll also examine ways the industry is providing customers with improved in-store experiences while managing costs to enhance financial performance.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u="none" strike="noStrike" dirty="0">
                <a:solidFill>
                  <a:srgbClr val="000000"/>
                </a:solidFill>
                <a:effectLst/>
                <a:latin typeface="Avenir Book"/>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venir Book"/>
                <a:ea typeface="Times New Roman" panose="02020603050405020304" pitchFamily="18" charset="0"/>
              </a:rPr>
              <a:t>I’m going to turn things over to our Senior Vice President of Industry Relations Mark Baum to discuss how these economic headwinds are impacting the food retail business. Mark…</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3</a:t>
            </a:fld>
            <a:endParaRPr lang="en-US"/>
          </a:p>
        </p:txBody>
      </p:sp>
    </p:spTree>
    <p:extLst>
      <p:ext uri="{BB962C8B-B14F-4D97-AF65-F5344CB8AC3E}">
        <p14:creationId xmlns:p14="http://schemas.microsoft.com/office/powerpoint/2010/main" val="37687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50" b="1" dirty="0">
                <a:solidFill>
                  <a:srgbClr val="FF0000"/>
                </a:solidFill>
                <a:effectLst/>
                <a:latin typeface="Avenir Book"/>
                <a:ea typeface="Times New Roman" panose="02020603050405020304" pitchFamily="18" charset="0"/>
                <a:cs typeface="Times New Roman" panose="02020603050405020304" pitchFamily="18" charset="0"/>
              </a:rPr>
              <a:t>MARK</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b="1" dirty="0">
                <a:solidFill>
                  <a:srgbClr val="FF0000"/>
                </a:solidFill>
                <a:effectLst/>
                <a:latin typeface="Avenir Book"/>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cs typeface="Times New Roman" panose="02020603050405020304" pitchFamily="18" charset="0"/>
              </a:rPr>
              <a:t>Thanks Leslie. Retailers and suppliers expect inflation will continue to pressure margins and increase operating costs in 2023. The industry anticipates consumer behavior will be negatively impacted and, as a result, few retailers expect to see increases in their company’s net profits in 2023, while suppliers are a bit more optimistic.</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Food retailers were measurably less positive in 2022 about the impact of local and national economies on their businesses, and inflation loomed large as the biggest culprit. Seventy-six percent of </a:t>
            </a:r>
            <a:r>
              <a:rPr lang="en-US" sz="1050" dirty="0">
                <a:solidFill>
                  <a:srgbClr val="202124"/>
                </a:solidFill>
                <a:effectLst/>
                <a:latin typeface="Avenir Book"/>
                <a:ea typeface="Times New Roman" panose="02020603050405020304" pitchFamily="18" charset="0"/>
                <a:cs typeface="Times New Roman" panose="02020603050405020304" pitchFamily="18" charset="0"/>
              </a:rPr>
              <a:t>food retailers and 88% of suppliers told FMI inflation had negative impacts on their bottom lines.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cs typeface="Times New Roman" panose="02020603050405020304" pitchFamily="18" charset="0"/>
              </a:rPr>
              <a:t>Unfortunately, their confidence that things will improve on the operations side in 2023 is </a:t>
            </a:r>
            <a:r>
              <a:rPr lang="en-US" sz="1050" dirty="0">
                <a:solidFill>
                  <a:srgbClr val="202124"/>
                </a:solidFill>
                <a:effectLst/>
                <a:latin typeface="Avenir Book"/>
                <a:ea typeface="Times New Roman" panose="02020603050405020304" pitchFamily="18" charset="0"/>
              </a:rPr>
              <a:t>low</a:t>
            </a:r>
            <a:r>
              <a:rPr lang="en-US" sz="1050" dirty="0">
                <a:solidFill>
                  <a:srgbClr val="202124"/>
                </a:solidFill>
                <a:effectLst/>
                <a:latin typeface="Avenir Book"/>
                <a:ea typeface="Times New Roman" panose="02020603050405020304" pitchFamily="18" charset="0"/>
                <a:cs typeface="Times New Roman" panose="02020603050405020304" pitchFamily="18" charset="0"/>
              </a:rPr>
              <a:t>: just over one-third </a:t>
            </a:r>
            <a:r>
              <a:rPr lang="en-US" sz="1050" dirty="0">
                <a:solidFill>
                  <a:srgbClr val="000000"/>
                </a:solidFill>
                <a:effectLst/>
                <a:latin typeface="Avenir Book"/>
                <a:ea typeface="Calibri" panose="020F0502020204030204" pitchFamily="34" charset="0"/>
                <a:cs typeface="Calibri" panose="020F0502020204030204" pitchFamily="34" charset="0"/>
              </a:rPr>
              <a:t>of food retailers (41%) predicted their same store sales will grow this year, and only 12% have forecast an increase in net profits. An overwhelming majority of grocery retailers anticipate higher operating costs will continue to hurt their bottom lines.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Calibri" panose="020F0502020204030204" pitchFamily="34" charset="0"/>
                <a:cs typeface="Times New Roman" panose="02020603050405020304" pitchFamily="18" charset="0"/>
              </a:rPr>
              <a:t>Additional retailer and supplier predictions for 2023 include:</a:t>
            </a:r>
            <a:endParaRPr lang="en-US" sz="12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1050" dirty="0">
                <a:solidFill>
                  <a:srgbClr val="202124"/>
                </a:solidFill>
                <a:effectLst/>
                <a:latin typeface="Avenir Book"/>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50" dirty="0">
                <a:solidFill>
                  <a:srgbClr val="000000"/>
                </a:solidFill>
                <a:effectLst/>
                <a:latin typeface="Avenir Book"/>
                <a:ea typeface="Calibri" panose="020F0502020204030204" pitchFamily="34" charset="0"/>
                <a:cs typeface="Calibri" panose="020F0502020204030204" pitchFamily="34" charset="0"/>
              </a:rPr>
              <a:t>86% of retailers and </a:t>
            </a:r>
            <a:r>
              <a:rPr lang="en-US" sz="1050" dirty="0">
                <a:effectLst/>
                <a:latin typeface="Avenir Book"/>
                <a:ea typeface="Calibri" panose="020F0502020204030204" pitchFamily="34" charset="0"/>
                <a:cs typeface="Calibri" panose="020F0502020204030204" pitchFamily="34" charset="0"/>
              </a:rPr>
              <a:t>75% of suppliers say inflation will pressure margins</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50" dirty="0">
                <a:solidFill>
                  <a:srgbClr val="000000"/>
                </a:solidFill>
                <a:effectLst/>
                <a:latin typeface="Avenir Book"/>
                <a:ea typeface="Calibri" panose="020F0502020204030204" pitchFamily="34" charset="0"/>
                <a:cs typeface="Calibri" panose="020F0502020204030204" pitchFamily="34" charset="0"/>
              </a:rPr>
              <a:t>80% of retailers and 56% of suppliers </a:t>
            </a:r>
            <a:r>
              <a:rPr lang="en-US" sz="1050" dirty="0">
                <a:effectLst/>
                <a:latin typeface="Avenir Book"/>
                <a:ea typeface="Calibri" panose="020F0502020204030204" pitchFamily="34" charset="0"/>
                <a:cs typeface="Calibri" panose="020F0502020204030204" pitchFamily="34" charset="0"/>
              </a:rPr>
              <a:t>expect company </a:t>
            </a:r>
            <a:r>
              <a:rPr lang="en-US" sz="1050" dirty="0">
                <a:solidFill>
                  <a:srgbClr val="000000"/>
                </a:solidFill>
                <a:effectLst/>
                <a:latin typeface="Avenir Book"/>
                <a:ea typeface="Calibri" panose="020F0502020204030204" pitchFamily="34" charset="0"/>
                <a:cs typeface="Calibri" panose="020F0502020204030204" pitchFamily="34" charset="0"/>
              </a:rPr>
              <a:t>operating costs</a:t>
            </a:r>
            <a:r>
              <a:rPr lang="en-US" sz="1050" dirty="0">
                <a:solidFill>
                  <a:srgbClr val="FF0000"/>
                </a:solidFill>
                <a:effectLst/>
                <a:latin typeface="Avenir Book"/>
                <a:ea typeface="Calibri" panose="020F0502020204030204" pitchFamily="34" charset="0"/>
                <a:cs typeface="Calibri" panose="020F0502020204030204" pitchFamily="34" charset="0"/>
              </a:rPr>
              <a:t> </a:t>
            </a:r>
            <a:r>
              <a:rPr lang="en-US" sz="1050" dirty="0">
                <a:effectLst/>
                <a:latin typeface="Avenir Book"/>
                <a:ea typeface="Calibri" panose="020F0502020204030204" pitchFamily="34" charset="0"/>
                <a:cs typeface="Calibri" panose="020F0502020204030204" pitchFamily="34" charset="0"/>
              </a:rPr>
              <a:t>to increase</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50" dirty="0">
                <a:solidFill>
                  <a:srgbClr val="000000"/>
                </a:solidFill>
                <a:effectLst/>
                <a:latin typeface="Avenir Book"/>
                <a:ea typeface="Calibri" panose="020F0502020204030204" pitchFamily="34" charset="0"/>
                <a:cs typeface="Calibri" panose="020F0502020204030204" pitchFamily="34" charset="0"/>
              </a:rPr>
              <a:t>36% of retailers and 21% of suppliers believe the war in Ukraine/situation in Russia will have a negative impact on business</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50" dirty="0">
                <a:solidFill>
                  <a:srgbClr val="000000"/>
                </a:solidFill>
                <a:effectLst/>
                <a:latin typeface="Avenir Book"/>
                <a:ea typeface="Calibri" panose="020F0502020204030204" pitchFamily="34" charset="0"/>
                <a:cs typeface="Calibri" panose="020F0502020204030204" pitchFamily="34" charset="0"/>
              </a:rPr>
              <a:t>32% of retailers predicted more brick-and-mortar stores will close</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050" dirty="0">
                <a:effectLst/>
                <a:latin typeface="Avenir Book"/>
                <a:ea typeface="Times New Roman" panose="02020603050405020304" pitchFamily="18" charset="0"/>
              </a:rPr>
              <a:t>I’m going to bring Leslie back in to talk about how the industry is working to address the workforce challenges we face. Leslie….</a:t>
            </a:r>
            <a:endParaRPr lang="en-US" sz="1200" dirty="0">
              <a:effectLst/>
              <a:latin typeface="Times New Roman" panose="02020603050405020304" pitchFamily="18" charset="0"/>
              <a:ea typeface="Times New Roman" panose="02020603050405020304" pitchFamily="18" charset="0"/>
            </a:endParaRPr>
          </a:p>
          <a:p>
            <a:pPr marL="685800" marR="0">
              <a:lnSpc>
                <a:spcPct val="107000"/>
              </a:lnSpc>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4</a:t>
            </a:fld>
            <a:endParaRPr lang="en-US"/>
          </a:p>
        </p:txBody>
      </p:sp>
    </p:spTree>
    <p:extLst>
      <p:ext uri="{BB962C8B-B14F-4D97-AF65-F5344CB8AC3E}">
        <p14:creationId xmlns:p14="http://schemas.microsoft.com/office/powerpoint/2010/main" val="13333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50" b="1" dirty="0">
                <a:solidFill>
                  <a:srgbClr val="FF0000"/>
                </a:solidFill>
                <a:effectLst/>
                <a:latin typeface="Avenir Book"/>
                <a:ea typeface="Times New Roman" panose="02020603050405020304" pitchFamily="18" charset="0"/>
              </a:rPr>
              <a:t>LESLIE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b="1" dirty="0">
                <a:solidFill>
                  <a:srgbClr val="FF0000"/>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Thanks Mark. </a:t>
            </a:r>
            <a:r>
              <a:rPr lang="en-US" sz="1050" i="1" dirty="0">
                <a:solidFill>
                  <a:srgbClr val="202124"/>
                </a:solidFill>
                <a:effectLst/>
                <a:latin typeface="Avenir Book"/>
                <a:ea typeface="Times New Roman" panose="02020603050405020304" pitchFamily="18" charset="0"/>
              </a:rPr>
              <a:t>Speaks </a:t>
            </a:r>
            <a:r>
              <a:rPr lang="en-US" sz="1050" dirty="0">
                <a:solidFill>
                  <a:srgbClr val="202124"/>
                </a:solidFill>
                <a:effectLst/>
                <a:latin typeface="Avenir Book"/>
                <a:ea typeface="Times New Roman" panose="02020603050405020304" pitchFamily="18" charset="0"/>
              </a:rPr>
              <a:t>can help us to better understand what’s behind these industry issues and delve into the strategies retailers and suppliers are putting into place to battle persistent workforce and supply chain challenges.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For example, while U.S. unemployment reached new historic lows in December at 3.5%, food retailers saw record 65% employee turnover. The turnover for food suppliers (36%) was almost half that of food retailers, driven by the suppliers’ much lower turnover rate for part-time employees.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000000"/>
                </a:solidFill>
                <a:effectLst/>
                <a:latin typeface="Avenir Book"/>
                <a:ea typeface="Calibri" panose="020F0502020204030204" pitchFamily="34" charset="0"/>
                <a:cs typeface="Calibri" panose="020F0502020204030204" pitchFamily="34" charset="0"/>
              </a:rPr>
              <a:t>To address these challenges, retailers and suppliers continue to invest in technology for recruiting, training and skills development, employee wellness programs, hiring and retention incentives, and in </a:t>
            </a:r>
            <a:r>
              <a:rPr lang="en-US" sz="1050" dirty="0">
                <a:solidFill>
                  <a:srgbClr val="202124"/>
                </a:solidFill>
                <a:effectLst/>
                <a:latin typeface="Avenir Book"/>
                <a:ea typeface="Times New Roman" panose="02020603050405020304" pitchFamily="18" charset="0"/>
              </a:rPr>
              <a:t>strategic third-party partnerships to support teammate experiences.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Additionally, retailers and suppliers say they are focused on strategies to boost recruiting, hiring, and retention: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solidFill>
                  <a:srgbClr val="000000"/>
                </a:solidFill>
                <a:effectLst/>
                <a:latin typeface="Avenir Book"/>
                <a:ea typeface="Times New Roman" panose="02020603050405020304" pitchFamily="18" charset="0"/>
              </a:rPr>
              <a:t>For full-time employees, 91% of retailers reported providing increased wages and salaries in 2022.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50" dirty="0">
                <a:solidFill>
                  <a:srgbClr val="000000"/>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Courier New" panose="02070309020205020404" pitchFamily="49" charset="0"/>
              <a:buChar char="o"/>
            </a:pPr>
            <a:r>
              <a:rPr lang="en-US" sz="1050" dirty="0">
                <a:solidFill>
                  <a:srgbClr val="000000"/>
                </a:solidFill>
                <a:effectLst/>
                <a:latin typeface="Avenir Book"/>
                <a:ea typeface="Times New Roman" panose="02020603050405020304" pitchFamily="18" charset="0"/>
              </a:rPr>
              <a:t>Close to 70% of retailers are offering improved benefits and flex time.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000000"/>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Courier New" panose="02070309020205020404" pitchFamily="49" charset="0"/>
              <a:buChar char="o"/>
            </a:pPr>
            <a:r>
              <a:rPr lang="en-US" sz="1050" dirty="0">
                <a:solidFill>
                  <a:srgbClr val="000000"/>
                </a:solidFill>
                <a:effectLst/>
                <a:latin typeface="Avenir Book"/>
                <a:ea typeface="Calibri" panose="020F0502020204030204" pitchFamily="34" charset="0"/>
                <a:cs typeface="Calibri" panose="020F0502020204030204" pitchFamily="34" charset="0"/>
              </a:rPr>
              <a:t>To help with hiring and retaining part-time employees, 88% of retailers increased wages and salaries in 2022, while 77% offered flex time in 2022 .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000000"/>
                </a:solidFill>
                <a:effectLst/>
                <a:latin typeface="Avenir Book"/>
                <a:ea typeface="Calibri" panose="020F0502020204030204" pitchFamily="34" charset="0"/>
                <a:cs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Courier New" panose="02070309020205020404" pitchFamily="49" charset="0"/>
              <a:buChar char="o"/>
            </a:pPr>
            <a:r>
              <a:rPr lang="en-US" sz="1050" dirty="0">
                <a:solidFill>
                  <a:srgbClr val="000000"/>
                </a:solidFill>
                <a:effectLst/>
                <a:latin typeface="Avenir Book"/>
                <a:ea typeface="Calibri" panose="020F0502020204030204" pitchFamily="34" charset="0"/>
                <a:cs typeface="Calibri" panose="020F0502020204030204" pitchFamily="34" charset="0"/>
              </a:rPr>
              <a:t>Despite lower turnover, suppliers also changed their approach to hiring and retaining part-time workers. 82% of suppliers increased wages for part-time employees in 2022. Suppliers also were more flexible in offering flex time for part-time workers, 76% in 2022.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000000"/>
                </a:solidFill>
                <a:effectLst/>
                <a:latin typeface="Avenir Book"/>
                <a:ea typeface="Calibri" panose="020F0502020204030204" pitchFamily="34" charset="0"/>
                <a:cs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Courier New" panose="02070309020205020404" pitchFamily="49" charset="0"/>
              <a:buChar char="o"/>
            </a:pPr>
            <a:r>
              <a:rPr lang="en-US" sz="1050" dirty="0">
                <a:solidFill>
                  <a:srgbClr val="000000"/>
                </a:solidFill>
                <a:effectLst/>
                <a:latin typeface="Avenir Book"/>
                <a:ea typeface="Calibri" panose="020F0502020204030204" pitchFamily="34" charset="0"/>
                <a:cs typeface="Calibri" panose="020F0502020204030204" pitchFamily="34" charset="0"/>
              </a:rPr>
              <a:t>In addition, retailers are reskilling </a:t>
            </a:r>
            <a:r>
              <a:rPr lang="en-US" sz="1050" dirty="0">
                <a:solidFill>
                  <a:srgbClr val="000000"/>
                </a:solidFill>
                <a:effectLst/>
                <a:latin typeface="Avenir Book"/>
                <a:ea typeface="Times New Roman" panose="02020603050405020304" pitchFamily="18" charset="0"/>
              </a:rPr>
              <a:t>their talent throughout the organization and </a:t>
            </a:r>
            <a:r>
              <a:rPr lang="en-US" sz="1050" dirty="0">
                <a:solidFill>
                  <a:srgbClr val="000000"/>
                </a:solidFill>
                <a:effectLst/>
                <a:latin typeface="Avenir Book"/>
                <a:ea typeface="Calibri" panose="020F0502020204030204" pitchFamily="34" charset="0"/>
                <a:cs typeface="Calibri" panose="020F0502020204030204" pitchFamily="34" charset="0"/>
              </a:rPr>
              <a:t>91% of suppliers and 71% of retailers have quantified goals and implementation time frames for diversity in hiring.</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The industry is invested in training employees as well, with training costs averaging almost $500 per employee for food retailers and $1,400 for food suppliers.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Almost all food retailers (92%) and suppliers (100%) have in-house training and development programs, and a majority also have purchased programs for this purpose from third-party vendors.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Most companies expect training costs will increase further in 2023 (forecast from 70% of retailers and 83% of suppliers).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While these investments are a competitive cost of doing business, they are increasingly stressing operating expenses. Perhaps that’s because we’re investing more in people and growing talent.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I’m going to toss it back to Mark to talk about how we are making our supply chains more resilient. Mark….</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5</a:t>
            </a:fld>
            <a:endParaRPr lang="en-US"/>
          </a:p>
        </p:txBody>
      </p:sp>
    </p:spTree>
    <p:extLst>
      <p:ext uri="{BB962C8B-B14F-4D97-AF65-F5344CB8AC3E}">
        <p14:creationId xmlns:p14="http://schemas.microsoft.com/office/powerpoint/2010/main" val="140746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050" b="1" dirty="0">
                <a:solidFill>
                  <a:srgbClr val="202124"/>
                </a:solidFill>
                <a:effectLst/>
                <a:latin typeface="Avenir Book"/>
                <a:ea typeface="Times New Roman" panose="02020603050405020304" pitchFamily="18" charset="0"/>
              </a:rPr>
              <a:t>MARK</a:t>
            </a:r>
          </a:p>
          <a:p>
            <a:pPr marL="0" marR="0" lvl="0" indent="0">
              <a:spcBef>
                <a:spcPts val="0"/>
              </a:spcBef>
              <a:spcAft>
                <a:spcPts val="0"/>
              </a:spcAft>
              <a:buFont typeface="Symbol" panose="05050102010706020507" pitchFamily="18" charset="2"/>
              <a:buNone/>
            </a:pPr>
            <a:endParaRPr lang="en-US" sz="1050" b="1" dirty="0">
              <a:solidFill>
                <a:srgbClr val="202124"/>
              </a:solidFill>
              <a:effectLst/>
              <a:latin typeface="Avenir Book"/>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Thanks Leslie. Supply chain and trucking issues continue to pose challenges for food retailers and suppliers. For example, out-of-stock rates, one measure of supply chain efficiency, have been an ongoing concern for food retailers and shoppers alike.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During 2022, almost half of grocery shoppers reported concerns about items not being available, according to research from FMI’s </a:t>
            </a:r>
            <a:r>
              <a:rPr lang="en-US" sz="1050" i="1" dirty="0">
                <a:solidFill>
                  <a:srgbClr val="202124"/>
                </a:solidFill>
                <a:effectLst/>
                <a:latin typeface="Avenir Book"/>
                <a:ea typeface="Times New Roman" panose="02020603050405020304" pitchFamily="18" charset="0"/>
              </a:rPr>
              <a:t>U.S. Grocery Shopper Trends</a:t>
            </a:r>
            <a:r>
              <a:rPr lang="en-US" sz="1050" dirty="0">
                <a:solidFill>
                  <a:srgbClr val="202124"/>
                </a:solidFill>
                <a:effectLst/>
                <a:latin typeface="Avenir Book"/>
                <a:ea typeface="Times New Roman" panose="02020603050405020304" pitchFamily="18" charset="0"/>
              </a:rPr>
              <a:t> report.</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In 2022, food retailers reported an average out-of-stock rate of 10.7%, higher than the typical 8% rate but down slightly from 2021 levels.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From a retail standpoint, distribution issues are one reason for higher out-of-stock rates with an ongoing shortage of truck drivers and order selectors at the root. </a:t>
            </a:r>
            <a:endParaRPr lang="en-US" sz="12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From the supply side, supply chain disruptions continue due to scarce raw materials and higher prices for those commodities.</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The good news is that supply chain issues have been improving and overall, the outlook for supply chain disruptions is positive.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Less than half of food retailers (45%) and suppliers (32%) say supply challenges will negatively impact their businesses in 2023, a big shift in industry predictions for 2022, when more than 70% of responding food retailers and 82% of suppliers said supply chain disruptions would do so.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i="1" dirty="0">
                <a:solidFill>
                  <a:srgbClr val="202124"/>
                </a:solidFill>
                <a:effectLst/>
                <a:latin typeface="Avenir Book"/>
                <a:ea typeface="Times New Roman" panose="02020603050405020304" pitchFamily="18" charset="0"/>
              </a:rPr>
              <a:t>Speaks</a:t>
            </a:r>
            <a:r>
              <a:rPr lang="en-US" sz="1050" dirty="0">
                <a:solidFill>
                  <a:srgbClr val="202124"/>
                </a:solidFill>
                <a:effectLst/>
                <a:latin typeface="Avenir Book"/>
                <a:ea typeface="Times New Roman" panose="02020603050405020304" pitchFamily="18" charset="0"/>
              </a:rPr>
              <a:t> survey respondents say they plan to bring even more efficiencies to their operations. One supplier is focusing on “expansion/duplication of the supplier base to ensure source of supply,” while another is “streamlining supply chains to lower costs.”</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The industry is also preparing to bring more creative approaches to product assortments to better engage customers. As one supplier put it, the plan is to “optimize our product mix and develop breakout innovation.”</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I’m going to bring Leslie back in to talk about how the food industry is working to future-proof our operations. Leslie….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6</a:t>
            </a:fld>
            <a:endParaRPr lang="en-US"/>
          </a:p>
        </p:txBody>
      </p:sp>
    </p:spTree>
    <p:extLst>
      <p:ext uri="{BB962C8B-B14F-4D97-AF65-F5344CB8AC3E}">
        <p14:creationId xmlns:p14="http://schemas.microsoft.com/office/powerpoint/2010/main" val="87857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50" b="1" dirty="0">
                <a:solidFill>
                  <a:srgbClr val="FF0000"/>
                </a:solidFill>
                <a:effectLst/>
                <a:latin typeface="Avenir Book"/>
                <a:ea typeface="Times New Roman" panose="02020603050405020304" pitchFamily="18" charset="0"/>
              </a:rPr>
              <a:t>LESLIE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b="1" dirty="0">
                <a:solidFill>
                  <a:srgbClr val="FF0000"/>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Thanks Mark. Coming off two years that saw dramatic sales growth, food retailers in 2022 again posted strong gains in dollar sales, at +4.9%. However, retailers said those gains were driven mainly by inflation as opposed to by-unit increases.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Retailers are navigating higher costs in this inflationary environment by monitoring margin levels and finding ways to strategically reduce expenses. The average net income was 2.3% and the industry historically has reported net incomes of 1-3%. They are eyeing cost rationalization in areas including services and assortments. Many are negotiating the influence of cost increases to limit the impact on customers when possible.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One retailer said more efficiency initiatives to aid in relieving gross margin pressures and labor limitations are on the horizon, including:</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Focusing on reducing labor costs by outsourcing labor-intensive food preparation.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Adding solar to lower electric costs.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Suppliers emphasized capacity expansion and waste reduction as effective strategies.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Investments in technology to create efficiencies.</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And industry leaders are bringing other new, creative approaches to tackle operating environment challenges as well, including: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Value strategies to combat inflation.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The addition of redundancies, such as with suppliers or inventory, to address supply chain hurdles.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More innovation to enhance product assortments.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Mark, to continue with this future-proofing theme, can you share how retailers and suppliers are leveraging technology to improve operations and the customer experience?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7</a:t>
            </a:fld>
            <a:endParaRPr lang="en-US"/>
          </a:p>
        </p:txBody>
      </p:sp>
    </p:spTree>
    <p:extLst>
      <p:ext uri="{BB962C8B-B14F-4D97-AF65-F5344CB8AC3E}">
        <p14:creationId xmlns:p14="http://schemas.microsoft.com/office/powerpoint/2010/main" val="339947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50" b="1" dirty="0">
                <a:solidFill>
                  <a:srgbClr val="FF0000"/>
                </a:solidFill>
                <a:effectLst/>
                <a:latin typeface="Avenir Book"/>
                <a:ea typeface="Times New Roman" panose="02020603050405020304" pitchFamily="18" charset="0"/>
              </a:rPr>
              <a:t>MARK</a:t>
            </a:r>
            <a:endParaRPr lang="en-US" sz="12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Thanks Leslie. To give you an idea about the industries’ investments in technology, in 2022, food retailers devoted an average of 1.3% of their total sales — more than $13 billion — to technology investments. </a:t>
            </a:r>
            <a:endParaRPr lang="en-US" sz="12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Interestingly, in 2022, food suppliers spent almost twice as much on technology as food retailers as a percentage of sales – 2.4% vs. 1.3% -- and suppliers are somewhat more optimistic about the impact these investments are having on their bottom lines.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Suppliers are leveraging technology to measure productivity and waste elimination and for rapid capacity expansion, optimizing product mix when necessary, and for the development of breakout innovation.</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Courier New" panose="02070309020205020404" pitchFamily="49" charset="0"/>
              <a:buChar char="o"/>
            </a:pPr>
            <a:r>
              <a:rPr lang="en-US" sz="1050" dirty="0">
                <a:solidFill>
                  <a:srgbClr val="202124"/>
                </a:solidFill>
                <a:effectLst/>
                <a:latin typeface="Avenir Book"/>
                <a:ea typeface="Times New Roman" panose="02020603050405020304" pitchFamily="18" charset="0"/>
              </a:rPr>
              <a:t>One supplier underscored that leaders need to stay up to speed on quickly changing technology trends, commenting that organizations need to “build skills, leadership capabilities and management in the areas of technological advances and digital capabilities.”</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On the food retail side, most (83%) expect their technology expenses to increase in 2023, with 23% anticipating they will increase by a lot.</a:t>
            </a:r>
            <a:endParaRPr lang="en-US" sz="12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The increased technology focus is playing out in a wide range of applications. Since 2019, most food retailers have been experimenting with new technologies to improve customer experience and efficiency, relieve margin pressures, shore up labor limitations, and to improve ecommerce capabilities.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Calibri" panose="020F0502020204030204" pitchFamily="34" charset="0"/>
                <a:cs typeface="Calibri" panose="020F0502020204030204" pitchFamily="34" charset="0"/>
              </a:rPr>
              <a:t>Eighty-five percent of retailers reported continuing to experiment with multiple new technologies in 2022 to improve the customer experience. </a:t>
            </a:r>
            <a:endParaRPr lang="en-US" sz="12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050" dirty="0">
                <a:solidFill>
                  <a:srgbClr val="202124"/>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solidFill>
                  <a:srgbClr val="202124"/>
                </a:solidFill>
                <a:effectLst/>
                <a:latin typeface="Avenir Book"/>
                <a:ea typeface="Times New Roman" panose="02020603050405020304" pitchFamily="18" charset="0"/>
              </a:rPr>
              <a:t>Many applications initially embraced only by larger retailers increasingly are being utilized by smaller operators as well, including those with 10 or fewer stores.</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solidFill>
                  <a:srgbClr val="202124"/>
                </a:solidFill>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Retailers cited technology business opportunities such as further automating the shelf restocking function. They also highlighted plans to install electronic shelf labels, which arguably can help on both the business and shopper experience sides.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Additionally, one quarter of retailers and more than a third of suppliers are using artificial intelligence to leverage customer data – tracking trends in those product preferences, spending, and more to anticipate customer wants and needs and improve sales and loyalty.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solidFill>
                  <a:srgbClr val="202124"/>
                </a:solidFill>
                <a:effectLst/>
                <a:latin typeface="Avenir Book"/>
                <a:ea typeface="Times New Roman" panose="02020603050405020304" pitchFamily="18" charset="0"/>
              </a:rPr>
              <a:t>I’m going to turn things back over to our CEO Leslie Sarasin to talk about how food retailers are working to better engage with customers in what has become a crowded food retail landscape. Leslie…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8</a:t>
            </a:fld>
            <a:endParaRPr lang="en-US"/>
          </a:p>
        </p:txBody>
      </p:sp>
    </p:spTree>
    <p:extLst>
      <p:ext uri="{BB962C8B-B14F-4D97-AF65-F5344CB8AC3E}">
        <p14:creationId xmlns:p14="http://schemas.microsoft.com/office/powerpoint/2010/main" val="95129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50" b="1" dirty="0">
                <a:solidFill>
                  <a:srgbClr val="FF0000"/>
                </a:solidFill>
                <a:effectLst/>
                <a:latin typeface="Avenir Book"/>
                <a:ea typeface="Times New Roman" panose="02020603050405020304" pitchFamily="18" charset="0"/>
              </a:rPr>
              <a:t>LESLIE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Thanks Mark. A trend FMI has been observing for quite a while is the way in which the notion of “value” has changed in the minds of grocery shoppers. </a:t>
            </a:r>
            <a:endParaRPr lang="en-US" sz="12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Increasingly, “eating well” – be it related to a more detailed concept of quality that incorporates aspects of health, nutrition, freshness, or sustainability – as well as considerations like convenience, family food preferences, individual cooking skills and habits, and overall shopping and eating experience, have become major factors in how shoppers determine good value for them.</a:t>
            </a:r>
            <a:endParaRPr lang="en-US" sz="12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Perimeter departments were widely used by food retailers in 2022 to differentiate themselves, build a competitive advantage and attract shoppers to brick and mortar operations.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050" dirty="0">
                <a:effectLst/>
                <a:latin typeface="Avenir Book"/>
                <a:ea typeface="Times New Roman" panose="02020603050405020304" pitchFamily="18" charset="0"/>
              </a:rPr>
              <a:t>For instance, retailers plan to re-invest in and or expand their foodservice departments to increase their fresh-prepared offerings and intend to enhance the quality of perishables in perimeter departments like produce, meat, and seafood.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effectLst/>
                <a:latin typeface="Avenir Book"/>
                <a:ea typeface="Times New Roman" panose="02020603050405020304" pitchFamily="18" charset="0"/>
              </a:rPr>
              <a:t>As an example, almost 90% of retailers are using their local assortments throughout stores as way to differentiate themselves and boost shopper engagement.</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Many retailers leveraged produce programs in 2022 (74%) as a way to differentiate themselves from competitors.</a:t>
            </a:r>
            <a:endParaRPr lang="en-US" sz="12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050"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At the same time, some retailers are now concerned that consumers are shopping around more – perhaps due to inflation – and frequenting restaurants more often as life for many gets back to pre-pandemic normal. One retailer said the challenges center on “return to the office and loss of home-meal solution opportunities with migration to restaurants.”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dirty="0">
                <a:effectLst/>
                <a:latin typeface="Avenir Book"/>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Font typeface="Symbol" panose="05050102010706020507" pitchFamily="18" charset="2"/>
              <a:buChar char=""/>
            </a:pPr>
            <a:r>
              <a:rPr lang="en-US" sz="1050" dirty="0">
                <a:effectLst/>
                <a:latin typeface="Avenir Book"/>
                <a:ea typeface="Times New Roman" panose="02020603050405020304" pitchFamily="18" charset="0"/>
              </a:rPr>
              <a:t>To compete, more retailers, 85% in 2022 , leveraged the expansion of fresh prepared/foodservice programs to provide more ready-to-eat options for customers.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b="1" dirty="0">
                <a:effectLst/>
                <a:latin typeface="Avenir Book"/>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31CB1D-8B61-8543-B173-A51E3ACD29CE}" type="slidenum">
              <a:rPr lang="en-US" smtClean="0"/>
              <a:t>9</a:t>
            </a:fld>
            <a:endParaRPr lang="en-US"/>
          </a:p>
        </p:txBody>
      </p:sp>
    </p:spTree>
    <p:extLst>
      <p:ext uri="{BB962C8B-B14F-4D97-AF65-F5344CB8AC3E}">
        <p14:creationId xmlns:p14="http://schemas.microsoft.com/office/powerpoint/2010/main" val="1168495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420F17-41E8-7CDF-E5B2-CC905F71D142}"/>
              </a:ext>
            </a:extLst>
          </p:cNvPr>
          <p:cNvPicPr>
            <a:picLocks noChangeAspect="1"/>
          </p:cNvPicPr>
          <p:nvPr userDrawn="1"/>
        </p:nvPicPr>
        <p:blipFill>
          <a:blip r:embed="rId2"/>
          <a:stretch>
            <a:fillRect/>
          </a:stretch>
        </p:blipFill>
        <p:spPr>
          <a:xfrm>
            <a:off x="-161364" y="2447479"/>
            <a:ext cx="12207434" cy="4577788"/>
          </a:xfrm>
          <a:prstGeom prst="rect">
            <a:avLst/>
          </a:prstGeom>
        </p:spPr>
      </p:pic>
      <p:sp>
        <p:nvSpPr>
          <p:cNvPr id="2" name="Title 1">
            <a:extLst>
              <a:ext uri="{FF2B5EF4-FFF2-40B4-BE49-F238E27FC236}">
                <a16:creationId xmlns:a16="http://schemas.microsoft.com/office/drawing/2014/main" id="{E94A3DBD-557F-DE41-B1B0-569B223DE252}"/>
              </a:ext>
            </a:extLst>
          </p:cNvPr>
          <p:cNvSpPr>
            <a:spLocks noGrp="1"/>
          </p:cNvSpPr>
          <p:nvPr>
            <p:ph type="ctrTitle" hasCustomPrompt="1"/>
          </p:nvPr>
        </p:nvSpPr>
        <p:spPr>
          <a:xfrm>
            <a:off x="337204" y="386748"/>
            <a:ext cx="8820652" cy="1754325"/>
          </a:xfrm>
        </p:spPr>
        <p:txBody>
          <a:bodyPr anchor="b">
            <a:normAutofit/>
          </a:bodyPr>
          <a:lstStyle>
            <a:lvl1pPr algn="l">
              <a:defRPr sz="5400">
                <a:solidFill>
                  <a:srgbClr val="D1E4A7"/>
                </a:solidFill>
              </a:defRPr>
            </a:lvl1pPr>
          </a:lstStyle>
          <a:p>
            <a:r>
              <a:rPr lang="en-US"/>
              <a:t>CLICK TO EDIT MASTER TITLE STYLE</a:t>
            </a:r>
          </a:p>
        </p:txBody>
      </p:sp>
      <p:sp>
        <p:nvSpPr>
          <p:cNvPr id="3" name="Subtitle 2">
            <a:extLst>
              <a:ext uri="{FF2B5EF4-FFF2-40B4-BE49-F238E27FC236}">
                <a16:creationId xmlns:a16="http://schemas.microsoft.com/office/drawing/2014/main" id="{08D44AE1-6D23-4348-A23F-4C54540E95A5}"/>
              </a:ext>
            </a:extLst>
          </p:cNvPr>
          <p:cNvSpPr>
            <a:spLocks noGrp="1"/>
          </p:cNvSpPr>
          <p:nvPr>
            <p:ph type="subTitle" idx="1" hasCustomPrompt="1"/>
          </p:nvPr>
        </p:nvSpPr>
        <p:spPr>
          <a:xfrm>
            <a:off x="337203" y="2232513"/>
            <a:ext cx="10330797" cy="560563"/>
          </a:xfrm>
        </p:spPr>
        <p:txBody>
          <a:bodyPr>
            <a:noAutofit/>
          </a:bodyPr>
          <a:lstStyle>
            <a:lvl1pPr marL="0" indent="0" algn="l">
              <a:buNone/>
              <a:defRPr sz="2400">
                <a:solidFill>
                  <a:srgbClr val="9BCA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7D35A6BD-D408-3D86-0545-88FB02DDA347}"/>
              </a:ext>
            </a:extLst>
          </p:cNvPr>
          <p:cNvPicPr>
            <a:picLocks noChangeAspect="1"/>
          </p:cNvPicPr>
          <p:nvPr userDrawn="1"/>
        </p:nvPicPr>
        <p:blipFill>
          <a:blip r:embed="rId3"/>
          <a:stretch>
            <a:fillRect/>
          </a:stretch>
        </p:blipFill>
        <p:spPr>
          <a:xfrm>
            <a:off x="9348793" y="458959"/>
            <a:ext cx="2506004" cy="1369841"/>
          </a:xfrm>
          <a:prstGeom prst="rect">
            <a:avLst/>
          </a:prstGeom>
        </p:spPr>
      </p:pic>
      <p:sp>
        <p:nvSpPr>
          <p:cNvPr id="13" name="Content Placeholder 12">
            <a:extLst>
              <a:ext uri="{FF2B5EF4-FFF2-40B4-BE49-F238E27FC236}">
                <a16:creationId xmlns:a16="http://schemas.microsoft.com/office/drawing/2014/main" id="{EAE1B53A-5D1E-0A47-8F6C-4CB7A4E5024D}"/>
              </a:ext>
            </a:extLst>
          </p:cNvPr>
          <p:cNvSpPr>
            <a:spLocks noGrp="1"/>
          </p:cNvSpPr>
          <p:nvPr>
            <p:ph sz="quarter" idx="10" hasCustomPrompt="1"/>
          </p:nvPr>
        </p:nvSpPr>
        <p:spPr>
          <a:xfrm>
            <a:off x="336550" y="2859760"/>
            <a:ext cx="3487738" cy="312738"/>
          </a:xfrm>
        </p:spPr>
        <p:txBody>
          <a:bodyPr>
            <a:noAutofit/>
          </a:bodyPr>
          <a:lstStyle>
            <a:lvl1pPr>
              <a:defRPr sz="1400" b="1" i="0">
                <a:solidFill>
                  <a:srgbClr val="9BCA60"/>
                </a:solidFill>
                <a:latin typeface="Gadugi" panose="020B0502040204020203" pitchFamily="34" charset="0"/>
                <a:ea typeface="Gadugi" panose="020B0502040204020203" pitchFamily="34" charset="0"/>
              </a:defRPr>
            </a:lvl1pPr>
          </a:lstStyle>
          <a:p>
            <a:r>
              <a:rPr lang="en-US" sz="1400" b="1">
                <a:solidFill>
                  <a:srgbClr val="9BCA60"/>
                </a:solidFill>
                <a:latin typeface="Gadugi" panose="020B0502040204020203" pitchFamily="34" charset="0"/>
                <a:ea typeface="Gadugi" panose="020B0502040204020203" pitchFamily="34" charset="0"/>
                <a:cs typeface="Lemance" panose="020B0503020203020204" pitchFamily="34" charset="77"/>
              </a:rPr>
              <a:t>MONTH ####</a:t>
            </a:r>
          </a:p>
        </p:txBody>
      </p:sp>
    </p:spTree>
    <p:extLst>
      <p:ext uri="{BB962C8B-B14F-4D97-AF65-F5344CB8AC3E}">
        <p14:creationId xmlns:p14="http://schemas.microsoft.com/office/powerpoint/2010/main" val="29250327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86F68B-6438-B445-804D-F6385F025630}"/>
              </a:ext>
            </a:extLst>
          </p:cNvPr>
          <p:cNvSpPr>
            <a:spLocks noGrp="1"/>
          </p:cNvSpPr>
          <p:nvPr>
            <p:ph type="sldNum" sz="quarter" idx="12"/>
          </p:nvPr>
        </p:nvSpPr>
        <p:spPr/>
        <p:txBody>
          <a:bodyPr/>
          <a:lstStyle/>
          <a:p>
            <a:fld id="{4D56FA98-0247-2B41-BD28-F475D554A952}" type="slidenum">
              <a:rPr lang="en-US" smtClean="0"/>
              <a:t>‹#›</a:t>
            </a:fld>
            <a:endParaRPr lang="en-US"/>
          </a:p>
        </p:txBody>
      </p:sp>
      <p:pic>
        <p:nvPicPr>
          <p:cNvPr id="5" name="Picture 4">
            <a:extLst>
              <a:ext uri="{FF2B5EF4-FFF2-40B4-BE49-F238E27FC236}">
                <a16:creationId xmlns:a16="http://schemas.microsoft.com/office/drawing/2014/main" id="{2D6904C3-61B1-48BA-8478-1A6DF4BCE6ED}"/>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369180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03BF-6E95-E645-BA02-86A6BD74A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CE401-FDAA-8B4D-BC5C-5D9CA76CD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B33298-580C-0A4E-BC91-D87AB97E7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C199531-DF9F-3E46-9B6C-58B45739F629}"/>
              </a:ext>
            </a:extLst>
          </p:cNvPr>
          <p:cNvSpPr>
            <a:spLocks noGrp="1"/>
          </p:cNvSpPr>
          <p:nvPr>
            <p:ph type="sldNum" sz="quarter" idx="12"/>
          </p:nvPr>
        </p:nvSpPr>
        <p:spPr/>
        <p:txBody>
          <a:bodyPr/>
          <a:lstStyle/>
          <a:p>
            <a:fld id="{4D56FA98-0247-2B41-BD28-F475D554A952}" type="slidenum">
              <a:rPr lang="en-US" smtClean="0"/>
              <a:t>‹#›</a:t>
            </a:fld>
            <a:endParaRPr lang="en-US"/>
          </a:p>
        </p:txBody>
      </p:sp>
      <p:pic>
        <p:nvPicPr>
          <p:cNvPr id="8" name="Picture 7">
            <a:extLst>
              <a:ext uri="{FF2B5EF4-FFF2-40B4-BE49-F238E27FC236}">
                <a16:creationId xmlns:a16="http://schemas.microsoft.com/office/drawing/2014/main" id="{E3AAD7FD-0F41-3EFF-0EF4-C4A2B9CE587E}"/>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2124194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0B34-869F-1543-BF79-E742FB39E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41197-6034-B643-B04B-37B1794C1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D598A-8C92-1D4C-BF7C-990870756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FE63C0-E90B-2A4C-824F-3DD5B7579BAD}"/>
              </a:ext>
            </a:extLst>
          </p:cNvPr>
          <p:cNvSpPr>
            <a:spLocks noGrp="1"/>
          </p:cNvSpPr>
          <p:nvPr>
            <p:ph type="sldNum" sz="quarter" idx="12"/>
          </p:nvPr>
        </p:nvSpPr>
        <p:spPr/>
        <p:txBody>
          <a:bodyPr/>
          <a:lstStyle/>
          <a:p>
            <a:fld id="{4D56FA98-0247-2B41-BD28-F475D554A952}" type="slidenum">
              <a:rPr lang="en-US" smtClean="0"/>
              <a:t>‹#›</a:t>
            </a:fld>
            <a:endParaRPr lang="en-US"/>
          </a:p>
        </p:txBody>
      </p:sp>
      <p:pic>
        <p:nvPicPr>
          <p:cNvPr id="8" name="Picture 7">
            <a:extLst>
              <a:ext uri="{FF2B5EF4-FFF2-40B4-BE49-F238E27FC236}">
                <a16:creationId xmlns:a16="http://schemas.microsoft.com/office/drawing/2014/main" id="{781653BF-393D-E986-6F61-F729CE1D540F}"/>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1848392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8BD3-7788-1F4F-B87E-241C029ED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BA2088-7615-034D-A014-BDDBE219F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D550-CF43-1E4C-8CEB-2FD8DF1920BA}"/>
              </a:ext>
            </a:extLst>
          </p:cNvPr>
          <p:cNvSpPr>
            <a:spLocks noGrp="1"/>
          </p:cNvSpPr>
          <p:nvPr>
            <p:ph type="dt" sz="half" idx="10"/>
          </p:nvPr>
        </p:nvSpPr>
        <p:spPr>
          <a:xfrm>
            <a:off x="838200" y="6356350"/>
            <a:ext cx="2743200" cy="365125"/>
          </a:xfrm>
          <a:prstGeom prst="rect">
            <a:avLst/>
          </a:prstGeom>
        </p:spPr>
        <p:txBody>
          <a:bodyPr/>
          <a:lstStyle/>
          <a:p>
            <a:fld id="{C33B610D-DD32-0441-9D93-42AC2FFAF7BD}" type="datetimeFigureOut">
              <a:rPr lang="en-US" smtClean="0"/>
              <a:t>7/12/2023</a:t>
            </a:fld>
            <a:endParaRPr lang="en-US"/>
          </a:p>
        </p:txBody>
      </p:sp>
      <p:sp>
        <p:nvSpPr>
          <p:cNvPr id="5" name="Footer Placeholder 4">
            <a:extLst>
              <a:ext uri="{FF2B5EF4-FFF2-40B4-BE49-F238E27FC236}">
                <a16:creationId xmlns:a16="http://schemas.microsoft.com/office/drawing/2014/main" id="{4B8FD379-8C8D-9B45-B5D1-E0FEFD98A0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D7270B-AACA-E643-8B88-B5DCD579473E}"/>
              </a:ext>
            </a:extLst>
          </p:cNvPr>
          <p:cNvSpPr>
            <a:spLocks noGrp="1"/>
          </p:cNvSpPr>
          <p:nvPr>
            <p:ph type="sldNum" sz="quarter" idx="12"/>
          </p:nvPr>
        </p:nvSpPr>
        <p:spPr/>
        <p:txBody>
          <a:bodyPr/>
          <a:lstStyle/>
          <a:p>
            <a:fld id="{4D56FA98-0247-2B41-BD28-F475D554A952}" type="slidenum">
              <a:rPr lang="en-US" smtClean="0"/>
              <a:t>‹#›</a:t>
            </a:fld>
            <a:endParaRPr lang="en-US"/>
          </a:p>
        </p:txBody>
      </p:sp>
    </p:spTree>
    <p:extLst>
      <p:ext uri="{BB962C8B-B14F-4D97-AF65-F5344CB8AC3E}">
        <p14:creationId xmlns:p14="http://schemas.microsoft.com/office/powerpoint/2010/main" val="426762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4C857-C55E-F14B-9C67-BA32D4989D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0043E-0BE3-6048-AD49-E4F2EB276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D6659-0786-294F-979D-FD52E9761F25}"/>
              </a:ext>
            </a:extLst>
          </p:cNvPr>
          <p:cNvSpPr>
            <a:spLocks noGrp="1"/>
          </p:cNvSpPr>
          <p:nvPr>
            <p:ph type="dt" sz="half" idx="10"/>
          </p:nvPr>
        </p:nvSpPr>
        <p:spPr>
          <a:xfrm>
            <a:off x="838200" y="6356350"/>
            <a:ext cx="2743200" cy="365125"/>
          </a:xfrm>
          <a:prstGeom prst="rect">
            <a:avLst/>
          </a:prstGeom>
        </p:spPr>
        <p:txBody>
          <a:bodyPr/>
          <a:lstStyle/>
          <a:p>
            <a:fld id="{C33B610D-DD32-0441-9D93-42AC2FFAF7BD}" type="datetimeFigureOut">
              <a:rPr lang="en-US" smtClean="0"/>
              <a:t>7/12/2023</a:t>
            </a:fld>
            <a:endParaRPr lang="en-US"/>
          </a:p>
        </p:txBody>
      </p:sp>
      <p:sp>
        <p:nvSpPr>
          <p:cNvPr id="5" name="Footer Placeholder 4">
            <a:extLst>
              <a:ext uri="{FF2B5EF4-FFF2-40B4-BE49-F238E27FC236}">
                <a16:creationId xmlns:a16="http://schemas.microsoft.com/office/drawing/2014/main" id="{929940BC-F34B-5B4C-AE5F-CDA87C43F0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BB2AE3-CF3E-2643-A6A7-B824E503C74E}"/>
              </a:ext>
            </a:extLst>
          </p:cNvPr>
          <p:cNvSpPr>
            <a:spLocks noGrp="1"/>
          </p:cNvSpPr>
          <p:nvPr>
            <p:ph type="sldNum" sz="quarter" idx="12"/>
          </p:nvPr>
        </p:nvSpPr>
        <p:spPr/>
        <p:txBody>
          <a:bodyPr/>
          <a:lstStyle/>
          <a:p>
            <a:fld id="{4D56FA98-0247-2B41-BD28-F475D554A952}" type="slidenum">
              <a:rPr lang="en-US" smtClean="0"/>
              <a:t>‹#›</a:t>
            </a:fld>
            <a:endParaRPr lang="en-US"/>
          </a:p>
        </p:txBody>
      </p:sp>
    </p:spTree>
    <p:extLst>
      <p:ext uri="{BB962C8B-B14F-4D97-AF65-F5344CB8AC3E}">
        <p14:creationId xmlns:p14="http://schemas.microsoft.com/office/powerpoint/2010/main" val="212384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C089-A1A9-7945-A728-1CB9F80F0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D352B-45A4-EF4B-A83D-B4B8C9BFA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736B6-0D26-DB47-8974-316C32AA87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FEE4C18-F304-EC4A-A96A-3D42B15BF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09895-4779-9642-9CF1-4D172180CE25}"/>
              </a:ext>
            </a:extLst>
          </p:cNvPr>
          <p:cNvSpPr>
            <a:spLocks noGrp="1"/>
          </p:cNvSpPr>
          <p:nvPr>
            <p:ph type="sldNum" sz="quarter" idx="12"/>
          </p:nvPr>
        </p:nvSpPr>
        <p:spPr/>
        <p:txBody>
          <a:bodyPr/>
          <a:lstStyle/>
          <a:p>
            <a:fld id="{4D56FA98-0247-2B41-BD28-F475D554A952}" type="slidenum">
              <a:rPr lang="en-US" smtClean="0"/>
              <a:t>‹#›</a:t>
            </a:fld>
            <a:endParaRPr lang="en-US"/>
          </a:p>
        </p:txBody>
      </p:sp>
    </p:spTree>
    <p:extLst>
      <p:ext uri="{BB962C8B-B14F-4D97-AF65-F5344CB8AC3E}">
        <p14:creationId xmlns:p14="http://schemas.microsoft.com/office/powerpoint/2010/main" val="11822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3DBD-557F-DE41-B1B0-569B223DE252}"/>
              </a:ext>
            </a:extLst>
          </p:cNvPr>
          <p:cNvSpPr>
            <a:spLocks noGrp="1"/>
          </p:cNvSpPr>
          <p:nvPr>
            <p:ph type="ctrTitle" hasCustomPrompt="1"/>
          </p:nvPr>
        </p:nvSpPr>
        <p:spPr>
          <a:xfrm>
            <a:off x="337204" y="386748"/>
            <a:ext cx="8820652" cy="1754325"/>
          </a:xfrm>
        </p:spPr>
        <p:txBody>
          <a:bodyPr anchor="b">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08D44AE1-6D23-4348-A23F-4C54540E95A5}"/>
              </a:ext>
            </a:extLst>
          </p:cNvPr>
          <p:cNvSpPr>
            <a:spLocks noGrp="1"/>
          </p:cNvSpPr>
          <p:nvPr>
            <p:ph type="subTitle" idx="1" hasCustomPrompt="1"/>
          </p:nvPr>
        </p:nvSpPr>
        <p:spPr>
          <a:xfrm>
            <a:off x="337203" y="2232513"/>
            <a:ext cx="10330797" cy="560563"/>
          </a:xfrm>
        </p:spPr>
        <p:txBody>
          <a:bodyPr>
            <a:noAutofit/>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7D35A6BD-D408-3D86-0545-88FB02DDA347}"/>
              </a:ext>
            </a:extLst>
          </p:cNvPr>
          <p:cNvPicPr>
            <a:picLocks noChangeAspect="1"/>
          </p:cNvPicPr>
          <p:nvPr userDrawn="1"/>
        </p:nvPicPr>
        <p:blipFill>
          <a:blip r:embed="rId2"/>
          <a:stretch>
            <a:fillRect/>
          </a:stretch>
        </p:blipFill>
        <p:spPr>
          <a:xfrm>
            <a:off x="9348793" y="458959"/>
            <a:ext cx="2506004" cy="1369841"/>
          </a:xfrm>
          <a:prstGeom prst="rect">
            <a:avLst/>
          </a:prstGeom>
        </p:spPr>
      </p:pic>
      <p:sp>
        <p:nvSpPr>
          <p:cNvPr id="13" name="Content Placeholder 12">
            <a:extLst>
              <a:ext uri="{FF2B5EF4-FFF2-40B4-BE49-F238E27FC236}">
                <a16:creationId xmlns:a16="http://schemas.microsoft.com/office/drawing/2014/main" id="{EAE1B53A-5D1E-0A47-8F6C-4CB7A4E5024D}"/>
              </a:ext>
            </a:extLst>
          </p:cNvPr>
          <p:cNvSpPr>
            <a:spLocks noGrp="1"/>
          </p:cNvSpPr>
          <p:nvPr>
            <p:ph sz="quarter" idx="10" hasCustomPrompt="1"/>
          </p:nvPr>
        </p:nvSpPr>
        <p:spPr>
          <a:xfrm>
            <a:off x="336550" y="2859760"/>
            <a:ext cx="3487738" cy="312738"/>
          </a:xfrm>
        </p:spPr>
        <p:txBody>
          <a:bodyPr>
            <a:noAutofit/>
          </a:bodyPr>
          <a:lstStyle>
            <a:lvl1pPr>
              <a:defRPr sz="1400" b="1" i="0">
                <a:solidFill>
                  <a:schemeClr val="accent1"/>
                </a:solidFill>
                <a:latin typeface="Gadugi" panose="020B0502040204020203" pitchFamily="34" charset="0"/>
                <a:ea typeface="Gadugi" panose="020B0502040204020203" pitchFamily="34" charset="0"/>
              </a:defRPr>
            </a:lvl1pPr>
          </a:lstStyle>
          <a:p>
            <a:r>
              <a:rPr lang="en-US"/>
              <a:t>MONTH YYYY</a:t>
            </a:r>
            <a:endParaRPr lang="en-US" sz="1400" b="1">
              <a:solidFill>
                <a:srgbClr val="9BCA60"/>
              </a:solidFill>
              <a:latin typeface="Gadugi" panose="020B0502040204020203" pitchFamily="34" charset="0"/>
              <a:ea typeface="Gadugi" panose="020B0502040204020203" pitchFamily="34" charset="0"/>
              <a:cs typeface="Lemance" panose="020B0503020203020204" pitchFamily="34" charset="77"/>
            </a:endParaRPr>
          </a:p>
        </p:txBody>
      </p:sp>
      <p:pic>
        <p:nvPicPr>
          <p:cNvPr id="6" name="Picture 5">
            <a:extLst>
              <a:ext uri="{FF2B5EF4-FFF2-40B4-BE49-F238E27FC236}">
                <a16:creationId xmlns:a16="http://schemas.microsoft.com/office/drawing/2014/main" id="{68F23E79-CE97-86FD-A5C5-98F8CADDD506}"/>
              </a:ext>
            </a:extLst>
          </p:cNvPr>
          <p:cNvPicPr>
            <a:picLocks noChangeAspect="1"/>
          </p:cNvPicPr>
          <p:nvPr userDrawn="1"/>
        </p:nvPicPr>
        <p:blipFill>
          <a:blip r:embed="rId3"/>
          <a:stretch>
            <a:fillRect/>
          </a:stretch>
        </p:blipFill>
        <p:spPr>
          <a:xfrm>
            <a:off x="-160824" y="2447682"/>
            <a:ext cx="12206894" cy="4577585"/>
          </a:xfrm>
          <a:prstGeom prst="rect">
            <a:avLst/>
          </a:prstGeom>
        </p:spPr>
      </p:pic>
    </p:spTree>
    <p:extLst>
      <p:ext uri="{BB962C8B-B14F-4D97-AF65-F5344CB8AC3E}">
        <p14:creationId xmlns:p14="http://schemas.microsoft.com/office/powerpoint/2010/main" val="415657612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1899-FA1A-CFF6-8AD5-F278C69417D7}"/>
              </a:ext>
            </a:extLst>
          </p:cNvPr>
          <p:cNvSpPr>
            <a:spLocks noGrp="1"/>
          </p:cNvSpPr>
          <p:nvPr>
            <p:ph type="title" hasCustomPrompt="1"/>
          </p:nvPr>
        </p:nvSpPr>
        <p:spPr>
          <a:xfrm>
            <a:off x="337204" y="365125"/>
            <a:ext cx="9068152" cy="1782330"/>
          </a:xfrm>
        </p:spPr>
        <p:txBody>
          <a:bodyPr>
            <a:normAutofit/>
          </a:bodyPr>
          <a:lstStyle>
            <a:lvl1pPr marL="0" algn="l" defTabSz="914400" rtl="0" eaLnBrk="1" latinLnBrk="0" hangingPunct="1">
              <a:defRPr lang="en-US" sz="5400" kern="1200" spc="200" dirty="0">
                <a:solidFill>
                  <a:schemeClr val="accent1"/>
                </a:solidFill>
                <a:latin typeface="Rockwell" panose="02060603020205020403" pitchFamily="18" charset="77"/>
                <a:ea typeface="Roboto Slab" pitchFamily="2" charset="0"/>
                <a:cs typeface="Arabic Typesetting" panose="03020402040406030203" pitchFamily="66" charset="-78"/>
              </a:defRPr>
            </a:lvl1pPr>
          </a:lstStyle>
          <a:p>
            <a:r>
              <a:rPr lang="en-US"/>
              <a:t>CLICK TO EDIT MASTER TITLE STYLE</a:t>
            </a:r>
          </a:p>
        </p:txBody>
      </p:sp>
      <p:sp>
        <p:nvSpPr>
          <p:cNvPr id="4" name="Rectangle 3">
            <a:extLst>
              <a:ext uri="{FF2B5EF4-FFF2-40B4-BE49-F238E27FC236}">
                <a16:creationId xmlns:a16="http://schemas.microsoft.com/office/drawing/2014/main" id="{DA939A18-58B2-6888-60E3-85C7677CF72F}"/>
              </a:ext>
            </a:extLst>
          </p:cNvPr>
          <p:cNvSpPr/>
          <p:nvPr userDrawn="1"/>
        </p:nvSpPr>
        <p:spPr>
          <a:xfrm>
            <a:off x="0" y="2553344"/>
            <a:ext cx="12192000" cy="4577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F0EF0C-A57D-240A-2659-D863B02FE938}"/>
              </a:ext>
            </a:extLst>
          </p:cNvPr>
          <p:cNvPicPr>
            <a:picLocks noChangeAspect="1"/>
          </p:cNvPicPr>
          <p:nvPr userDrawn="1"/>
        </p:nvPicPr>
        <p:blipFill>
          <a:blip r:embed="rId2"/>
          <a:stretch>
            <a:fillRect/>
          </a:stretch>
        </p:blipFill>
        <p:spPr>
          <a:xfrm>
            <a:off x="9358328" y="458958"/>
            <a:ext cx="2429968" cy="1328278"/>
          </a:xfrm>
          <a:prstGeom prst="rect">
            <a:avLst/>
          </a:prstGeom>
        </p:spPr>
      </p:pic>
      <p:sp>
        <p:nvSpPr>
          <p:cNvPr id="13" name="Content Placeholder 12">
            <a:extLst>
              <a:ext uri="{FF2B5EF4-FFF2-40B4-BE49-F238E27FC236}">
                <a16:creationId xmlns:a16="http://schemas.microsoft.com/office/drawing/2014/main" id="{4855C14E-8CED-E216-0D5D-BC1685F2F12F}"/>
              </a:ext>
            </a:extLst>
          </p:cNvPr>
          <p:cNvSpPr>
            <a:spLocks noGrp="1"/>
          </p:cNvSpPr>
          <p:nvPr>
            <p:ph sz="quarter" idx="11" hasCustomPrompt="1"/>
          </p:nvPr>
        </p:nvSpPr>
        <p:spPr>
          <a:xfrm>
            <a:off x="337203" y="3313232"/>
            <a:ext cx="3172114" cy="254000"/>
          </a:xfrm>
        </p:spPr>
        <p:txBody>
          <a:bodyPr/>
          <a:lstStyle>
            <a:lvl4pPr marL="12700" indent="0">
              <a:buNone/>
              <a:tabLst/>
              <a:defRPr b="1">
                <a:solidFill>
                  <a:schemeClr val="bg1"/>
                </a:solidFill>
              </a:defRPr>
            </a:lvl4pPr>
          </a:lstStyle>
          <a:p>
            <a:pPr lvl="3"/>
            <a:r>
              <a:rPr lang="en-US"/>
              <a:t>MONTH ####</a:t>
            </a:r>
          </a:p>
        </p:txBody>
      </p:sp>
      <p:sp>
        <p:nvSpPr>
          <p:cNvPr id="14" name="Subtitle 2">
            <a:extLst>
              <a:ext uri="{FF2B5EF4-FFF2-40B4-BE49-F238E27FC236}">
                <a16:creationId xmlns:a16="http://schemas.microsoft.com/office/drawing/2014/main" id="{8E1F8F4A-59A3-EF44-B257-67BD1DC8ADAA}"/>
              </a:ext>
            </a:extLst>
          </p:cNvPr>
          <p:cNvSpPr>
            <a:spLocks noGrp="1"/>
          </p:cNvSpPr>
          <p:nvPr>
            <p:ph type="subTitle" idx="1" hasCustomPrompt="1"/>
          </p:nvPr>
        </p:nvSpPr>
        <p:spPr>
          <a:xfrm>
            <a:off x="337204" y="2697765"/>
            <a:ext cx="8183342" cy="46357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E475B01-C4E7-1E7B-ECD3-B5B039F1411F}"/>
              </a:ext>
            </a:extLst>
          </p:cNvPr>
          <p:cNvPicPr>
            <a:picLocks noChangeAspect="1"/>
          </p:cNvPicPr>
          <p:nvPr userDrawn="1"/>
        </p:nvPicPr>
        <p:blipFill>
          <a:blip r:embed="rId3"/>
          <a:stretch>
            <a:fillRect/>
          </a:stretch>
        </p:blipFill>
        <p:spPr>
          <a:xfrm>
            <a:off x="-160824" y="2708940"/>
            <a:ext cx="12206894" cy="4577585"/>
          </a:xfrm>
          <a:prstGeom prst="rect">
            <a:avLst/>
          </a:prstGeom>
        </p:spPr>
      </p:pic>
    </p:spTree>
    <p:extLst>
      <p:ext uri="{BB962C8B-B14F-4D97-AF65-F5344CB8AC3E}">
        <p14:creationId xmlns:p14="http://schemas.microsoft.com/office/powerpoint/2010/main" val="1775999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6610D-6C52-DCC5-7235-4E9B7F6F920A}"/>
              </a:ext>
            </a:extLst>
          </p:cNvPr>
          <p:cNvSpPr/>
          <p:nvPr userDrawn="1"/>
        </p:nvSpPr>
        <p:spPr>
          <a:xfrm>
            <a:off x="-5900" y="306133"/>
            <a:ext cx="11710220" cy="1393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8" name="Picture 7">
            <a:extLst>
              <a:ext uri="{FF2B5EF4-FFF2-40B4-BE49-F238E27FC236}">
                <a16:creationId xmlns:a16="http://schemas.microsoft.com/office/drawing/2014/main" id="{B3340FB1-0963-E76C-7AFB-3B158FBA8070}"/>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2" name="Title 1">
            <a:extLst>
              <a:ext uri="{FF2B5EF4-FFF2-40B4-BE49-F238E27FC236}">
                <a16:creationId xmlns:a16="http://schemas.microsoft.com/office/drawing/2014/main" id="{FC53C089-A1A9-7945-A728-1CB9F80F0850}"/>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3500" kern="1200" spc="200" dirty="0">
                <a:solidFill>
                  <a:schemeClr val="bg2"/>
                </a:solidFill>
                <a:latin typeface="Rockwell" panose="02060603020205020403" pitchFamily="18" charset="77"/>
                <a:ea typeface="+mj-ea"/>
                <a:cs typeface="+mj-cs"/>
              </a:defRPr>
            </a:lvl1pPr>
          </a:lstStyle>
          <a:p>
            <a:r>
              <a:rPr lang="en-US"/>
              <a:t>CLICK TO EDIT MASTER TITLE STYLE</a:t>
            </a:r>
          </a:p>
        </p:txBody>
      </p:sp>
      <p:sp>
        <p:nvSpPr>
          <p:cNvPr id="9" name="Rectangle 8">
            <a:extLst>
              <a:ext uri="{FF2B5EF4-FFF2-40B4-BE49-F238E27FC236}">
                <a16:creationId xmlns:a16="http://schemas.microsoft.com/office/drawing/2014/main" id="{FEADDAB4-7B13-E95F-24DA-87ECD6103044}"/>
              </a:ext>
            </a:extLst>
          </p:cNvPr>
          <p:cNvSpPr/>
          <p:nvPr userDrawn="1"/>
        </p:nvSpPr>
        <p:spPr>
          <a:xfrm>
            <a:off x="-5900" y="306133"/>
            <a:ext cx="700358" cy="13930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2" name="Text Placeholder 11">
            <a:extLst>
              <a:ext uri="{FF2B5EF4-FFF2-40B4-BE49-F238E27FC236}">
                <a16:creationId xmlns:a16="http://schemas.microsoft.com/office/drawing/2014/main" id="{666C501C-AC10-DAE6-FC38-B8C9747E2C23}"/>
              </a:ext>
            </a:extLst>
          </p:cNvPr>
          <p:cNvSpPr>
            <a:spLocks noGrp="1"/>
          </p:cNvSpPr>
          <p:nvPr>
            <p:ph type="body" sz="quarter" idx="10"/>
          </p:nvPr>
        </p:nvSpPr>
        <p:spPr>
          <a:xfrm>
            <a:off x="1335088" y="1934796"/>
            <a:ext cx="9461500" cy="692290"/>
          </a:xfrm>
        </p:spPr>
        <p:txBody>
          <a:bodyPr>
            <a:normAutofit/>
          </a:bodyPr>
          <a:lstStyle>
            <a:lvl1pPr marL="0" indent="0" algn="ctr" defTabSz="914400" rtl="0" eaLnBrk="1" latinLnBrk="0" hangingPunct="1">
              <a:buClr>
                <a:srgbClr val="9BCA60"/>
              </a:buClr>
              <a:buSzPct val="105000"/>
              <a:buNone/>
              <a:defRPr lang="en-US" sz="2000" kern="1200" spc="10" dirty="0" smtClean="0">
                <a:solidFill>
                  <a:schemeClr val="accent1"/>
                </a:solidFill>
                <a:latin typeface="Rockwell" panose="02060603020205020403" pitchFamily="18" charset="77"/>
                <a:ea typeface="Gadugi" panose="020B0502040204020203" pitchFamily="34" charset="0"/>
                <a:cs typeface="+mn-cs"/>
              </a:defRPr>
            </a:lvl1pPr>
            <a:lvl2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2pPr>
            <a:lvl3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3pPr>
            <a:lvl4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4pPr>
            <a:lvl5pPr marL="0" indent="0" algn="ctr" defTabSz="914400" rtl="0" eaLnBrk="1" latinLnBrk="0" hangingPunct="1">
              <a:buClr>
                <a:srgbClr val="9BCA60"/>
              </a:buClr>
              <a:buSzPct val="105000"/>
              <a:buNone/>
              <a:defRPr lang="en-US" sz="2000" kern="1200" spc="10" dirty="0">
                <a:solidFill>
                  <a:srgbClr val="0F824E"/>
                </a:solidFill>
                <a:latin typeface="Rockwell" panose="02060603020205020403" pitchFamily="18" charset="77"/>
                <a:ea typeface="Gadugi" panose="020B0502040204020203" pitchFamily="34" charset="0"/>
                <a:cs typeface="+mn-cs"/>
              </a:defRPr>
            </a:lvl5pPr>
          </a:lstStyle>
          <a:p>
            <a:pPr marL="0" lvl="0" indent="0" algn="ctr" defTabSz="914400" rtl="0" eaLnBrk="1" latinLnBrk="0" hangingPunct="1">
              <a:lnSpc>
                <a:spcPct val="100000"/>
              </a:lnSpc>
              <a:spcBef>
                <a:spcPts val="1000"/>
              </a:spcBef>
              <a:buClr>
                <a:srgbClr val="9BCA60"/>
              </a:buClr>
              <a:buSzPct val="105000"/>
              <a:buFont typeface="Arial" panose="020B0604020202020204" pitchFamily="34" charset="0"/>
              <a:buNone/>
            </a:pPr>
            <a:r>
              <a:rPr lang="en-US"/>
              <a:t>Click to edit Master text styles</a:t>
            </a:r>
          </a:p>
        </p:txBody>
      </p:sp>
      <p:sp>
        <p:nvSpPr>
          <p:cNvPr id="26" name="Content Placeholder 25">
            <a:extLst>
              <a:ext uri="{FF2B5EF4-FFF2-40B4-BE49-F238E27FC236}">
                <a16:creationId xmlns:a16="http://schemas.microsoft.com/office/drawing/2014/main" id="{A8DBE8C9-F764-5B5F-F593-53B9FC57DD00}"/>
              </a:ext>
            </a:extLst>
          </p:cNvPr>
          <p:cNvSpPr>
            <a:spLocks noGrp="1"/>
          </p:cNvSpPr>
          <p:nvPr>
            <p:ph sz="quarter" idx="11" hasCustomPrompt="1"/>
          </p:nvPr>
        </p:nvSpPr>
        <p:spPr>
          <a:xfrm>
            <a:off x="973418"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7" name="Content Placeholder 25">
            <a:extLst>
              <a:ext uri="{FF2B5EF4-FFF2-40B4-BE49-F238E27FC236}">
                <a16:creationId xmlns:a16="http://schemas.microsoft.com/office/drawing/2014/main" id="{08A4BE74-7E80-DA10-A8F3-59685FC709B9}"/>
              </a:ext>
            </a:extLst>
          </p:cNvPr>
          <p:cNvSpPr>
            <a:spLocks noGrp="1"/>
          </p:cNvSpPr>
          <p:nvPr>
            <p:ph sz="quarter" idx="12" hasCustomPrompt="1"/>
          </p:nvPr>
        </p:nvSpPr>
        <p:spPr>
          <a:xfrm>
            <a:off x="3941489"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8" name="Content Placeholder 25">
            <a:extLst>
              <a:ext uri="{FF2B5EF4-FFF2-40B4-BE49-F238E27FC236}">
                <a16:creationId xmlns:a16="http://schemas.microsoft.com/office/drawing/2014/main" id="{080B583F-D748-9063-D8DE-A761D98A4E93}"/>
              </a:ext>
            </a:extLst>
          </p:cNvPr>
          <p:cNvSpPr>
            <a:spLocks noGrp="1"/>
          </p:cNvSpPr>
          <p:nvPr>
            <p:ph sz="quarter" idx="13" hasCustomPrompt="1"/>
          </p:nvPr>
        </p:nvSpPr>
        <p:spPr>
          <a:xfrm>
            <a:off x="6909560"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9" name="Content Placeholder 25">
            <a:extLst>
              <a:ext uri="{FF2B5EF4-FFF2-40B4-BE49-F238E27FC236}">
                <a16:creationId xmlns:a16="http://schemas.microsoft.com/office/drawing/2014/main" id="{2D816821-3F2D-F317-69A3-E69240709853}"/>
              </a:ext>
            </a:extLst>
          </p:cNvPr>
          <p:cNvSpPr>
            <a:spLocks noGrp="1"/>
          </p:cNvSpPr>
          <p:nvPr>
            <p:ph sz="quarter" idx="14" hasCustomPrompt="1"/>
          </p:nvPr>
        </p:nvSpPr>
        <p:spPr>
          <a:xfrm>
            <a:off x="9877632"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34" name="Text Placeholder 32">
            <a:extLst>
              <a:ext uri="{FF2B5EF4-FFF2-40B4-BE49-F238E27FC236}">
                <a16:creationId xmlns:a16="http://schemas.microsoft.com/office/drawing/2014/main" id="{F1B2C2FF-F8EE-F27C-B860-721D43EB4C71}"/>
              </a:ext>
            </a:extLst>
          </p:cNvPr>
          <p:cNvSpPr>
            <a:spLocks noGrp="1"/>
          </p:cNvSpPr>
          <p:nvPr>
            <p:ph type="body" sz="quarter" idx="16" hasCustomPrompt="1"/>
          </p:nvPr>
        </p:nvSpPr>
        <p:spPr>
          <a:xfrm>
            <a:off x="694457" y="4638454"/>
            <a:ext cx="2137579" cy="738665"/>
          </a:xfrm>
        </p:spPr>
        <p:txBody>
          <a:bodyPr>
            <a:noAutofit/>
          </a:bodyPr>
          <a:lstStyle>
            <a:lvl1pPr marL="0" indent="0">
              <a:buNone/>
              <a:defRPr lang="en-US" sz="1400" kern="1200" dirty="0">
                <a:solidFill>
                  <a:schemeClr val="tx1"/>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35" name="Text Placeholder 32">
            <a:extLst>
              <a:ext uri="{FF2B5EF4-FFF2-40B4-BE49-F238E27FC236}">
                <a16:creationId xmlns:a16="http://schemas.microsoft.com/office/drawing/2014/main" id="{713F3CE2-1D5A-0AB0-153C-BFE4946DD9BF}"/>
              </a:ext>
            </a:extLst>
          </p:cNvPr>
          <p:cNvSpPr>
            <a:spLocks noGrp="1"/>
          </p:cNvSpPr>
          <p:nvPr>
            <p:ph type="body" sz="quarter" idx="17" hasCustomPrompt="1"/>
          </p:nvPr>
        </p:nvSpPr>
        <p:spPr>
          <a:xfrm>
            <a:off x="9566741" y="4638454"/>
            <a:ext cx="2137579" cy="738665"/>
          </a:xfrm>
        </p:spPr>
        <p:txBody>
          <a:bodyPr>
            <a:noAutofit/>
          </a:bodyPr>
          <a:lstStyle>
            <a:lvl1pPr marL="0" indent="0">
              <a:buNone/>
              <a:defRPr lang="en-US" sz="1400" kern="1200" dirty="0">
                <a:solidFill>
                  <a:schemeClr val="tx1"/>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36" name="Text Placeholder 32">
            <a:extLst>
              <a:ext uri="{FF2B5EF4-FFF2-40B4-BE49-F238E27FC236}">
                <a16:creationId xmlns:a16="http://schemas.microsoft.com/office/drawing/2014/main" id="{D6CCC695-4D32-2DA7-CA52-A38827CCD275}"/>
              </a:ext>
            </a:extLst>
          </p:cNvPr>
          <p:cNvSpPr>
            <a:spLocks noGrp="1"/>
          </p:cNvSpPr>
          <p:nvPr>
            <p:ph type="body" sz="quarter" idx="18" hasCustomPrompt="1"/>
          </p:nvPr>
        </p:nvSpPr>
        <p:spPr>
          <a:xfrm>
            <a:off x="3626342" y="4638454"/>
            <a:ext cx="2137579" cy="738665"/>
          </a:xfrm>
        </p:spPr>
        <p:txBody>
          <a:bodyPr>
            <a:noAutofit/>
          </a:bodyPr>
          <a:lstStyle>
            <a:lvl1pPr marL="0" indent="0">
              <a:buNone/>
              <a:defRPr lang="en-US" sz="1400" kern="1200" dirty="0">
                <a:solidFill>
                  <a:schemeClr val="tx1"/>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37" name="Text Placeholder 32">
            <a:extLst>
              <a:ext uri="{FF2B5EF4-FFF2-40B4-BE49-F238E27FC236}">
                <a16:creationId xmlns:a16="http://schemas.microsoft.com/office/drawing/2014/main" id="{47315CAE-8CA9-9570-DDF9-9CF3DBD8B9B5}"/>
              </a:ext>
            </a:extLst>
          </p:cNvPr>
          <p:cNvSpPr>
            <a:spLocks noGrp="1"/>
          </p:cNvSpPr>
          <p:nvPr>
            <p:ph type="body" sz="quarter" idx="19" hasCustomPrompt="1"/>
          </p:nvPr>
        </p:nvSpPr>
        <p:spPr>
          <a:xfrm>
            <a:off x="6601770" y="4638454"/>
            <a:ext cx="2137579" cy="738665"/>
          </a:xfrm>
        </p:spPr>
        <p:txBody>
          <a:bodyPr>
            <a:noAutofit/>
          </a:bodyPr>
          <a:lstStyle>
            <a:lvl1pPr marL="0" indent="0">
              <a:buNone/>
              <a:defRPr lang="en-US" sz="1400" kern="1200" dirty="0">
                <a:solidFill>
                  <a:schemeClr val="tx1"/>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40" name="Text Placeholder 38">
            <a:extLst>
              <a:ext uri="{FF2B5EF4-FFF2-40B4-BE49-F238E27FC236}">
                <a16:creationId xmlns:a16="http://schemas.microsoft.com/office/drawing/2014/main" id="{D7C53AEF-68D9-CE9C-D569-D8AAB94CC414}"/>
              </a:ext>
            </a:extLst>
          </p:cNvPr>
          <p:cNvSpPr>
            <a:spLocks noGrp="1"/>
          </p:cNvSpPr>
          <p:nvPr>
            <p:ph type="body" sz="quarter" idx="20" hasCustomPrompt="1"/>
          </p:nvPr>
        </p:nvSpPr>
        <p:spPr>
          <a:xfrm>
            <a:off x="1335088" y="5634398"/>
            <a:ext cx="9461500" cy="669925"/>
          </a:xfrm>
        </p:spPr>
        <p:txBody>
          <a:bodyPr>
            <a:noAutofit/>
          </a:bodyPr>
          <a:lstStyle>
            <a:lvl1pPr marL="0" indent="0">
              <a:buNone/>
              <a:defRPr lang="en-US" sz="1800" kern="1200" dirty="0" smtClean="0">
                <a:solidFill>
                  <a:schemeClr val="tx1"/>
                </a:solidFill>
                <a:latin typeface="Gadugi" panose="020B0502040204020203" pitchFamily="34" charset="0"/>
                <a:ea typeface="Gadugi" panose="020B0502040204020203" pitchFamily="34" charset="0"/>
                <a:cs typeface="+mn-cs"/>
              </a:defRPr>
            </a:lvl1pPr>
            <a:lvl2pPr>
              <a:defRPr lang="en-US" sz="1800" kern="1200" dirty="0" smtClean="0">
                <a:solidFill>
                  <a:srgbClr val="3D5E70"/>
                </a:solidFill>
                <a:latin typeface="Gadugi" panose="020B0502040204020203" pitchFamily="34" charset="0"/>
                <a:ea typeface="Gadugi" panose="020B0502040204020203" pitchFamily="34" charset="0"/>
                <a:cs typeface="+mn-cs"/>
              </a:defRPr>
            </a:lvl2pPr>
            <a:lvl3pPr>
              <a:defRPr lang="en-US" sz="1800" kern="1200" dirty="0" smtClean="0">
                <a:solidFill>
                  <a:srgbClr val="3D5E70"/>
                </a:solidFill>
                <a:latin typeface="Gadugi" panose="020B0502040204020203" pitchFamily="34" charset="0"/>
                <a:ea typeface="Gadugi" panose="020B0502040204020203" pitchFamily="34" charset="0"/>
                <a:cs typeface="+mn-cs"/>
              </a:defRPr>
            </a:lvl3pPr>
            <a:lvl4pPr>
              <a:defRPr lang="en-US" sz="1800" kern="1200" dirty="0" smtClean="0">
                <a:solidFill>
                  <a:srgbClr val="3D5E70"/>
                </a:solidFill>
                <a:latin typeface="Gadugi" panose="020B0502040204020203" pitchFamily="34" charset="0"/>
                <a:ea typeface="Gadugi" panose="020B0502040204020203" pitchFamily="34" charset="0"/>
                <a:cs typeface="+mn-cs"/>
              </a:defRPr>
            </a:lvl4pPr>
            <a:lvl5pPr>
              <a:defRPr lang="en-US" sz="1800" kern="1200" dirty="0">
                <a:solidFill>
                  <a:srgbClr val="3D5E70"/>
                </a:solidFill>
                <a:latin typeface="Gadugi" panose="020B0502040204020203" pitchFamily="34" charset="0"/>
                <a:ea typeface="Gadugi" panose="020B0502040204020203" pitchFamily="34" charset="0"/>
                <a:cs typeface="+mn-cs"/>
              </a:defRPr>
            </a:lvl5pPr>
          </a:lstStyle>
          <a:p>
            <a:pPr lvl="0"/>
            <a:r>
              <a:rPr lang="en-US" sz="1800" kern="1200">
                <a:solidFill>
                  <a:srgbClr val="3D5E70"/>
                </a:solidFill>
                <a:latin typeface="Gadugi" panose="020B0502040204020203" pitchFamily="34" charset="0"/>
                <a:ea typeface="Gadugi" panose="020B0502040204020203" pitchFamily="34" charset="0"/>
                <a:cs typeface="+mn-cs"/>
              </a:rPr>
              <a:t>Wrap-up copy goes here. </a:t>
            </a:r>
            <a:r>
              <a:rPr lang="en-US" b="1">
                <a:solidFill>
                  <a:srgbClr val="9BCA60"/>
                </a:solidFill>
                <a:latin typeface="Gadugi" panose="020B0502040204020203" pitchFamily="34" charset="0"/>
                <a:ea typeface="Gadugi" panose="020B0502040204020203" pitchFamily="34" charset="0"/>
              </a:rPr>
              <a:t>Bolded copy </a:t>
            </a:r>
            <a:r>
              <a:rPr lang="en-US" sz="1800" kern="1200">
                <a:solidFill>
                  <a:srgbClr val="3D5E70"/>
                </a:solidFill>
                <a:latin typeface="Gadugi" panose="020B0502040204020203" pitchFamily="34" charset="0"/>
                <a:ea typeface="Gadugi" panose="020B0502040204020203" pitchFamily="34" charset="0"/>
                <a:cs typeface="+mn-cs"/>
              </a:rPr>
              <a:t>for statistics.</a:t>
            </a:r>
            <a:endParaRPr lang="en-US"/>
          </a:p>
        </p:txBody>
      </p:sp>
    </p:spTree>
    <p:extLst>
      <p:ext uri="{BB962C8B-B14F-4D97-AF65-F5344CB8AC3E}">
        <p14:creationId xmlns:p14="http://schemas.microsoft.com/office/powerpoint/2010/main" val="919729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40FB1-0963-E76C-7AFB-3B158FBA8070}"/>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3" name="Rectangle 2">
            <a:extLst>
              <a:ext uri="{FF2B5EF4-FFF2-40B4-BE49-F238E27FC236}">
                <a16:creationId xmlns:a16="http://schemas.microsoft.com/office/drawing/2014/main" id="{6AD41DC5-9CB3-69BF-08DA-4C759C82F571}"/>
              </a:ext>
            </a:extLst>
          </p:cNvPr>
          <p:cNvSpPr/>
          <p:nvPr userDrawn="1"/>
        </p:nvSpPr>
        <p:spPr>
          <a:xfrm>
            <a:off x="-5900" y="306133"/>
            <a:ext cx="11710220" cy="1393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4" name="Title 1">
            <a:extLst>
              <a:ext uri="{FF2B5EF4-FFF2-40B4-BE49-F238E27FC236}">
                <a16:creationId xmlns:a16="http://schemas.microsoft.com/office/drawing/2014/main" id="{3E02B6E4-B9A2-8ECD-1D86-85832CAA246C}"/>
              </a:ext>
            </a:extLst>
          </p:cNvPr>
          <p:cNvSpPr>
            <a:spLocks noGrp="1"/>
          </p:cNvSpPr>
          <p:nvPr>
            <p:ph type="title" hasCustomPrompt="1"/>
          </p:nvPr>
        </p:nvSpPr>
        <p:spPr>
          <a:xfrm>
            <a:off x="838200" y="365125"/>
            <a:ext cx="10515600" cy="1325563"/>
          </a:xfrm>
        </p:spPr>
        <p:txBody>
          <a:bodyPr>
            <a:normAutofit/>
          </a:bodyPr>
          <a:lstStyle>
            <a:lvl1pPr algn="l" defTabSz="914400" rtl="0" eaLnBrk="1" latinLnBrk="0" hangingPunct="1">
              <a:lnSpc>
                <a:spcPct val="90000"/>
              </a:lnSpc>
              <a:spcBef>
                <a:spcPct val="0"/>
              </a:spcBef>
              <a:buNone/>
              <a:defRPr lang="en-US" sz="3500" kern="1200" spc="200" dirty="0">
                <a:solidFill>
                  <a:schemeClr val="bg2"/>
                </a:solidFill>
                <a:latin typeface="Rockwell" panose="02060603020205020403" pitchFamily="18" charset="77"/>
                <a:ea typeface="+mj-ea"/>
                <a:cs typeface="+mj-cs"/>
              </a:defRPr>
            </a:lvl1pPr>
          </a:lstStyle>
          <a:p>
            <a:r>
              <a:rPr lang="en-US"/>
              <a:t>CLICK TO EDIT MASTER TITLE STYLE</a:t>
            </a:r>
          </a:p>
        </p:txBody>
      </p:sp>
      <p:sp>
        <p:nvSpPr>
          <p:cNvPr id="5" name="Rectangle 4">
            <a:extLst>
              <a:ext uri="{FF2B5EF4-FFF2-40B4-BE49-F238E27FC236}">
                <a16:creationId xmlns:a16="http://schemas.microsoft.com/office/drawing/2014/main" id="{54BCAA03-7AE7-1282-4494-BBD8B7D2A8F9}"/>
              </a:ext>
            </a:extLst>
          </p:cNvPr>
          <p:cNvSpPr/>
          <p:nvPr userDrawn="1"/>
        </p:nvSpPr>
        <p:spPr>
          <a:xfrm>
            <a:off x="-5900" y="306133"/>
            <a:ext cx="700358" cy="13930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425588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1899-FA1A-CFF6-8AD5-F278C69417D7}"/>
              </a:ext>
            </a:extLst>
          </p:cNvPr>
          <p:cNvSpPr>
            <a:spLocks noGrp="1"/>
          </p:cNvSpPr>
          <p:nvPr>
            <p:ph type="title" hasCustomPrompt="1"/>
          </p:nvPr>
        </p:nvSpPr>
        <p:spPr>
          <a:xfrm>
            <a:off x="337204" y="365125"/>
            <a:ext cx="9068152" cy="1782330"/>
          </a:xfrm>
        </p:spPr>
        <p:txBody>
          <a:bodyPr>
            <a:normAutofit/>
          </a:bodyPr>
          <a:lstStyle>
            <a:lvl1pPr marL="0" algn="l" defTabSz="914400" rtl="0" eaLnBrk="1" latinLnBrk="0" hangingPunct="1">
              <a:defRPr lang="en-US" sz="5400" kern="1200" spc="200" dirty="0">
                <a:solidFill>
                  <a:srgbClr val="0F824E"/>
                </a:solidFill>
                <a:latin typeface="Rockwell" panose="02060603020205020403" pitchFamily="18" charset="77"/>
                <a:ea typeface="Roboto Slab" pitchFamily="2" charset="0"/>
                <a:cs typeface="Arabic Typesetting" panose="03020402040406030203" pitchFamily="66" charset="-78"/>
              </a:defRPr>
            </a:lvl1pPr>
          </a:lstStyle>
          <a:p>
            <a:r>
              <a:rPr lang="en-US"/>
              <a:t>CLICK TO EDIT MASTER TITLE STYLE</a:t>
            </a:r>
          </a:p>
        </p:txBody>
      </p:sp>
      <p:sp>
        <p:nvSpPr>
          <p:cNvPr id="4" name="Rectangle 3">
            <a:extLst>
              <a:ext uri="{FF2B5EF4-FFF2-40B4-BE49-F238E27FC236}">
                <a16:creationId xmlns:a16="http://schemas.microsoft.com/office/drawing/2014/main" id="{DA939A18-58B2-6888-60E3-85C7677CF72F}"/>
              </a:ext>
            </a:extLst>
          </p:cNvPr>
          <p:cNvSpPr/>
          <p:nvPr userDrawn="1"/>
        </p:nvSpPr>
        <p:spPr>
          <a:xfrm>
            <a:off x="0" y="2553344"/>
            <a:ext cx="12192000" cy="4577788"/>
          </a:xfrm>
          <a:prstGeom prst="rect">
            <a:avLst/>
          </a:prstGeom>
          <a:solidFill>
            <a:srgbClr val="0F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2E3E91-CFAD-F4FE-EB58-6CE5C1A4C0EB}"/>
              </a:ext>
            </a:extLst>
          </p:cNvPr>
          <p:cNvPicPr>
            <a:picLocks noChangeAspect="1"/>
          </p:cNvPicPr>
          <p:nvPr userDrawn="1"/>
        </p:nvPicPr>
        <p:blipFill>
          <a:blip r:embed="rId2"/>
          <a:stretch>
            <a:fillRect/>
          </a:stretch>
        </p:blipFill>
        <p:spPr>
          <a:xfrm>
            <a:off x="-161364" y="2697765"/>
            <a:ext cx="12207434" cy="4577788"/>
          </a:xfrm>
          <a:prstGeom prst="rect">
            <a:avLst/>
          </a:prstGeom>
        </p:spPr>
      </p:pic>
      <p:pic>
        <p:nvPicPr>
          <p:cNvPr id="6" name="Picture 5">
            <a:extLst>
              <a:ext uri="{FF2B5EF4-FFF2-40B4-BE49-F238E27FC236}">
                <a16:creationId xmlns:a16="http://schemas.microsoft.com/office/drawing/2014/main" id="{ABF0EF0C-A57D-240A-2659-D863B02FE938}"/>
              </a:ext>
            </a:extLst>
          </p:cNvPr>
          <p:cNvPicPr>
            <a:picLocks noChangeAspect="1"/>
          </p:cNvPicPr>
          <p:nvPr userDrawn="1"/>
        </p:nvPicPr>
        <p:blipFill>
          <a:blip r:embed="rId3"/>
          <a:stretch>
            <a:fillRect/>
          </a:stretch>
        </p:blipFill>
        <p:spPr>
          <a:xfrm>
            <a:off x="9358328" y="458958"/>
            <a:ext cx="2429968" cy="1328278"/>
          </a:xfrm>
          <a:prstGeom prst="rect">
            <a:avLst/>
          </a:prstGeom>
        </p:spPr>
      </p:pic>
      <p:sp>
        <p:nvSpPr>
          <p:cNvPr id="13" name="Content Placeholder 12">
            <a:extLst>
              <a:ext uri="{FF2B5EF4-FFF2-40B4-BE49-F238E27FC236}">
                <a16:creationId xmlns:a16="http://schemas.microsoft.com/office/drawing/2014/main" id="{4855C14E-8CED-E216-0D5D-BC1685F2F12F}"/>
              </a:ext>
            </a:extLst>
          </p:cNvPr>
          <p:cNvSpPr>
            <a:spLocks noGrp="1"/>
          </p:cNvSpPr>
          <p:nvPr>
            <p:ph sz="quarter" idx="11" hasCustomPrompt="1"/>
          </p:nvPr>
        </p:nvSpPr>
        <p:spPr>
          <a:xfrm>
            <a:off x="337203" y="3313232"/>
            <a:ext cx="3172114" cy="254000"/>
          </a:xfrm>
        </p:spPr>
        <p:txBody>
          <a:bodyPr/>
          <a:lstStyle>
            <a:lvl4pPr marL="12700" indent="0">
              <a:buNone/>
              <a:tabLst/>
              <a:defRPr b="1">
                <a:solidFill>
                  <a:srgbClr val="9BCA60"/>
                </a:solidFill>
              </a:defRPr>
            </a:lvl4pPr>
          </a:lstStyle>
          <a:p>
            <a:pPr lvl="3"/>
            <a:r>
              <a:rPr lang="en-US"/>
              <a:t>MONTH ####</a:t>
            </a:r>
          </a:p>
        </p:txBody>
      </p:sp>
      <p:sp>
        <p:nvSpPr>
          <p:cNvPr id="14" name="Subtitle 2">
            <a:extLst>
              <a:ext uri="{FF2B5EF4-FFF2-40B4-BE49-F238E27FC236}">
                <a16:creationId xmlns:a16="http://schemas.microsoft.com/office/drawing/2014/main" id="{8E1F8F4A-59A3-EF44-B257-67BD1DC8ADAA}"/>
              </a:ext>
            </a:extLst>
          </p:cNvPr>
          <p:cNvSpPr>
            <a:spLocks noGrp="1"/>
          </p:cNvSpPr>
          <p:nvPr>
            <p:ph type="subTitle" idx="1" hasCustomPrompt="1"/>
          </p:nvPr>
        </p:nvSpPr>
        <p:spPr>
          <a:xfrm>
            <a:off x="337204" y="2697765"/>
            <a:ext cx="8183342" cy="463578"/>
          </a:xfrm>
        </p:spPr>
        <p:txBody>
          <a:bodyPr/>
          <a:lstStyle>
            <a:lvl1pPr marL="0" indent="0" algn="l">
              <a:buNone/>
              <a:defRPr sz="2400">
                <a:solidFill>
                  <a:srgbClr val="9BCA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61395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C97EF-D9AD-4C0E-FFC8-3B75AF1CD4B0}"/>
              </a:ext>
            </a:extLst>
          </p:cNvPr>
          <p:cNvSpPr/>
          <p:nvPr/>
        </p:nvSpPr>
        <p:spPr>
          <a:xfrm>
            <a:off x="694458" y="1699165"/>
            <a:ext cx="3398129" cy="51588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8" name="Picture 7">
            <a:extLst>
              <a:ext uri="{FF2B5EF4-FFF2-40B4-BE49-F238E27FC236}">
                <a16:creationId xmlns:a16="http://schemas.microsoft.com/office/drawing/2014/main" id="{B3340FB1-0963-E76C-7AFB-3B158FBA8070}"/>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11" name="Text Placeholder 11">
            <a:extLst>
              <a:ext uri="{FF2B5EF4-FFF2-40B4-BE49-F238E27FC236}">
                <a16:creationId xmlns:a16="http://schemas.microsoft.com/office/drawing/2014/main" id="{D7B5E62A-699C-D059-0991-458720B55AFE}"/>
              </a:ext>
            </a:extLst>
          </p:cNvPr>
          <p:cNvSpPr>
            <a:spLocks noGrp="1"/>
          </p:cNvSpPr>
          <p:nvPr>
            <p:ph type="body" sz="quarter" idx="10"/>
          </p:nvPr>
        </p:nvSpPr>
        <p:spPr>
          <a:xfrm>
            <a:off x="4119678" y="1934795"/>
            <a:ext cx="7584642" cy="1214805"/>
          </a:xfrm>
        </p:spPr>
        <p:txBody>
          <a:bodyPr>
            <a:normAutofit/>
          </a:bodyPr>
          <a:lstStyle>
            <a:lvl1pPr marL="0" indent="0" algn="ctr" defTabSz="914400" rtl="0" eaLnBrk="1" latinLnBrk="0" hangingPunct="1">
              <a:lnSpc>
                <a:spcPct val="100000"/>
              </a:lnSpc>
              <a:spcBef>
                <a:spcPts val="1000"/>
              </a:spcBef>
              <a:buClr>
                <a:srgbClr val="9BCA60"/>
              </a:buClr>
              <a:buSzPct val="105000"/>
              <a:buFont typeface="Arial" panose="020B0604020202020204" pitchFamily="34" charset="0"/>
              <a:buNone/>
              <a:defRPr lang="en-US" sz="2000" kern="1200" spc="10" dirty="0" smtClean="0">
                <a:solidFill>
                  <a:schemeClr val="accent1"/>
                </a:solidFill>
                <a:latin typeface="Rockwell" panose="02060603020205020403" pitchFamily="18" charset="77"/>
                <a:ea typeface="Gadugi" panose="020B0502040204020203" pitchFamily="34" charset="0"/>
                <a:cs typeface="+mn-cs"/>
              </a:defRPr>
            </a:lvl1pPr>
            <a:lvl2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2pPr>
            <a:lvl3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3pPr>
            <a:lvl4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4pPr>
            <a:lvl5pPr marL="0" indent="0" algn="ctr" defTabSz="914400" rtl="0" eaLnBrk="1" latinLnBrk="0" hangingPunct="1">
              <a:buClr>
                <a:srgbClr val="9BCA60"/>
              </a:buClr>
              <a:buSzPct val="105000"/>
              <a:buNone/>
              <a:defRPr lang="en-US" sz="2000" kern="1200" spc="10" dirty="0">
                <a:solidFill>
                  <a:srgbClr val="0F824E"/>
                </a:solidFill>
                <a:latin typeface="Rockwell" panose="02060603020205020403" pitchFamily="18" charset="77"/>
                <a:ea typeface="Gadugi" panose="020B0502040204020203" pitchFamily="34" charset="0"/>
                <a:cs typeface="+mn-cs"/>
              </a:defRPr>
            </a:lvl5pPr>
          </a:lstStyle>
          <a:p>
            <a:pPr lvl="0"/>
            <a:r>
              <a:rPr lang="en-US"/>
              <a:t>Click to edit Master text styles</a:t>
            </a:r>
          </a:p>
        </p:txBody>
      </p:sp>
      <p:sp>
        <p:nvSpPr>
          <p:cNvPr id="13" name="Text Placeholder 12">
            <a:extLst>
              <a:ext uri="{FF2B5EF4-FFF2-40B4-BE49-F238E27FC236}">
                <a16:creationId xmlns:a16="http://schemas.microsoft.com/office/drawing/2014/main" id="{F2BDCD25-500F-C248-55E9-83E0AAFAD330}"/>
              </a:ext>
            </a:extLst>
          </p:cNvPr>
          <p:cNvSpPr>
            <a:spLocks noGrp="1"/>
          </p:cNvSpPr>
          <p:nvPr>
            <p:ph type="body" sz="quarter" idx="11" hasCustomPrompt="1"/>
          </p:nvPr>
        </p:nvSpPr>
        <p:spPr>
          <a:xfrm>
            <a:off x="913468" y="1985577"/>
            <a:ext cx="2987200" cy="4322942"/>
          </a:xfrm>
        </p:spPr>
        <p:txBody>
          <a:bodyPr/>
          <a:lstStyle>
            <a:lvl1pPr marL="0" indent="0">
              <a:buNone/>
              <a:defRPr lang="en-US" sz="2300" kern="1200" spc="10" dirty="0">
                <a:solidFill>
                  <a:schemeClr val="tx1"/>
                </a:solidFill>
                <a:latin typeface="Rockwell" panose="02060603020205020403" pitchFamily="18" charset="77"/>
                <a:ea typeface="Gadugi" panose="020B0502040204020203" pitchFamily="34" charset="0"/>
                <a:cs typeface="+mn-cs"/>
              </a:defRPr>
            </a:lvl1pPr>
          </a:lstStyle>
          <a:p>
            <a:pPr marL="0" lvl="0" algn="l" defTabSz="914400" rtl="0" eaLnBrk="1" latinLnBrk="0" hangingPunct="1">
              <a:buClr>
                <a:srgbClr val="9BCA60"/>
              </a:buClr>
              <a:buSzPct val="105000"/>
            </a:pPr>
            <a:r>
              <a:rPr lang="en-US"/>
              <a:t>Statistic copy goes here</a:t>
            </a:r>
          </a:p>
        </p:txBody>
      </p:sp>
      <p:sp>
        <p:nvSpPr>
          <p:cNvPr id="14" name="Content Placeholder 25">
            <a:extLst>
              <a:ext uri="{FF2B5EF4-FFF2-40B4-BE49-F238E27FC236}">
                <a16:creationId xmlns:a16="http://schemas.microsoft.com/office/drawing/2014/main" id="{C249C554-A182-D5D1-FBA2-10D9B5265418}"/>
              </a:ext>
            </a:extLst>
          </p:cNvPr>
          <p:cNvSpPr>
            <a:spLocks noGrp="1" noChangeAspect="1"/>
          </p:cNvSpPr>
          <p:nvPr>
            <p:ph sz="quarter" idx="12" hasCustomPrompt="1"/>
          </p:nvPr>
        </p:nvSpPr>
        <p:spPr>
          <a:xfrm>
            <a:off x="4371548" y="2989739"/>
            <a:ext cx="1276210" cy="1274394"/>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6" name="Text Placeholder 24">
            <a:extLst>
              <a:ext uri="{FF2B5EF4-FFF2-40B4-BE49-F238E27FC236}">
                <a16:creationId xmlns:a16="http://schemas.microsoft.com/office/drawing/2014/main" id="{04CC7ACD-9241-DE7C-A3A5-0AF1FAA7C2AB}"/>
              </a:ext>
            </a:extLst>
          </p:cNvPr>
          <p:cNvSpPr>
            <a:spLocks noGrp="1"/>
          </p:cNvSpPr>
          <p:nvPr>
            <p:ph type="body" sz="quarter" idx="21" hasCustomPrompt="1"/>
          </p:nvPr>
        </p:nvSpPr>
        <p:spPr>
          <a:xfrm>
            <a:off x="5899628" y="2979800"/>
            <a:ext cx="5805010" cy="1309688"/>
          </a:xfrm>
        </p:spPr>
        <p:txBody>
          <a:bodyPr/>
          <a:lstStyle>
            <a:lvl1pPr marL="0" indent="0" algn="l" defTabSz="914400" rtl="0" eaLnBrk="1" latinLnBrk="0" hangingPunct="1">
              <a:buClr>
                <a:srgbClr val="9BCA60"/>
              </a:buClr>
              <a:buSzPct val="105000"/>
              <a:buNone/>
              <a:defRPr lang="en-US" sz="1800" kern="1200" dirty="0" smtClean="0">
                <a:solidFill>
                  <a:schemeClr val="tx1"/>
                </a:solidFill>
                <a:latin typeface="Gadugi" panose="020B0502040204020203" pitchFamily="34" charset="0"/>
                <a:ea typeface="Gadugi" panose="020B0502040204020203" pitchFamily="34" charset="0"/>
                <a:cs typeface="+mn-cs"/>
              </a:defRPr>
            </a:lvl1pPr>
            <a:lvl2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2pPr>
            <a:lvl3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3pPr>
            <a:lvl4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4pPr>
            <a:lvl5pPr marL="0" indent="0" algn="l" defTabSz="914400" rtl="0" eaLnBrk="1" latinLnBrk="0" hangingPunct="1">
              <a:buClr>
                <a:srgbClr val="9BCA60"/>
              </a:buClr>
              <a:buSzPct val="105000"/>
              <a:buNone/>
              <a:defRPr lang="en-US" sz="1800" kern="1200" dirty="0">
                <a:solidFill>
                  <a:srgbClr val="3D5E70"/>
                </a:solidFill>
                <a:latin typeface="Gadugi" panose="020B0502040204020203" pitchFamily="34" charset="0"/>
                <a:ea typeface="Gadugi" panose="020B0502040204020203" pitchFamily="34" charset="0"/>
                <a:cs typeface="+mn-cs"/>
              </a:defRPr>
            </a:lvl5pPr>
          </a:lstStyle>
          <a:p>
            <a:pPr lvl="0"/>
            <a:r>
              <a:rPr lang="en-US"/>
              <a:t>Click to edit Master text styles/Icon copy goes here</a:t>
            </a:r>
          </a:p>
        </p:txBody>
      </p:sp>
      <p:sp>
        <p:nvSpPr>
          <p:cNvPr id="27" name="Content Placeholder 25">
            <a:extLst>
              <a:ext uri="{FF2B5EF4-FFF2-40B4-BE49-F238E27FC236}">
                <a16:creationId xmlns:a16="http://schemas.microsoft.com/office/drawing/2014/main" id="{F245C28E-A586-8FC1-A923-1746BB9BC975}"/>
              </a:ext>
            </a:extLst>
          </p:cNvPr>
          <p:cNvSpPr>
            <a:spLocks noGrp="1" noChangeAspect="1"/>
          </p:cNvSpPr>
          <p:nvPr>
            <p:ph sz="quarter" idx="22" hasCustomPrompt="1"/>
          </p:nvPr>
        </p:nvSpPr>
        <p:spPr>
          <a:xfrm>
            <a:off x="4371548" y="4932926"/>
            <a:ext cx="1276210" cy="1274394"/>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8" name="Text Placeholder 24">
            <a:extLst>
              <a:ext uri="{FF2B5EF4-FFF2-40B4-BE49-F238E27FC236}">
                <a16:creationId xmlns:a16="http://schemas.microsoft.com/office/drawing/2014/main" id="{014B7125-938E-230F-A4C3-8A7A92C229DC}"/>
              </a:ext>
            </a:extLst>
          </p:cNvPr>
          <p:cNvSpPr>
            <a:spLocks noGrp="1"/>
          </p:cNvSpPr>
          <p:nvPr>
            <p:ph type="body" sz="quarter" idx="23" hasCustomPrompt="1"/>
          </p:nvPr>
        </p:nvSpPr>
        <p:spPr>
          <a:xfrm>
            <a:off x="5899628" y="4922987"/>
            <a:ext cx="5805010" cy="1309688"/>
          </a:xfrm>
        </p:spPr>
        <p:txBody>
          <a:bodyPr/>
          <a:lstStyle>
            <a:lvl1pPr marL="0" indent="0" algn="l" defTabSz="914400" rtl="0" eaLnBrk="1" latinLnBrk="0" hangingPunct="1">
              <a:buClr>
                <a:srgbClr val="9BCA60"/>
              </a:buClr>
              <a:buSzPct val="105000"/>
              <a:buNone/>
              <a:defRPr lang="en-US" sz="1800" kern="1200" dirty="0" smtClean="0">
                <a:solidFill>
                  <a:schemeClr val="tx1"/>
                </a:solidFill>
                <a:latin typeface="Gadugi" panose="020B0502040204020203" pitchFamily="34" charset="0"/>
                <a:ea typeface="Gadugi" panose="020B0502040204020203" pitchFamily="34" charset="0"/>
                <a:cs typeface="+mn-cs"/>
              </a:defRPr>
            </a:lvl1pPr>
            <a:lvl2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2pPr>
            <a:lvl3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3pPr>
            <a:lvl4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4pPr>
            <a:lvl5pPr marL="0" indent="0" algn="l" defTabSz="914400" rtl="0" eaLnBrk="1" latinLnBrk="0" hangingPunct="1">
              <a:buClr>
                <a:srgbClr val="9BCA60"/>
              </a:buClr>
              <a:buSzPct val="105000"/>
              <a:buNone/>
              <a:defRPr lang="en-US" sz="1800" kern="1200" dirty="0">
                <a:solidFill>
                  <a:srgbClr val="3D5E70"/>
                </a:solidFill>
                <a:latin typeface="Gadugi" panose="020B0502040204020203" pitchFamily="34" charset="0"/>
                <a:ea typeface="Gadugi" panose="020B0502040204020203" pitchFamily="34" charset="0"/>
                <a:cs typeface="+mn-cs"/>
              </a:defRPr>
            </a:lvl5pPr>
          </a:lstStyle>
          <a:p>
            <a:pPr lvl="0"/>
            <a:r>
              <a:rPr lang="en-US"/>
              <a:t>Click to edit Master text styles/Icon copy goes here</a:t>
            </a:r>
          </a:p>
        </p:txBody>
      </p:sp>
      <p:sp>
        <p:nvSpPr>
          <p:cNvPr id="3" name="Rectangle 2">
            <a:extLst>
              <a:ext uri="{FF2B5EF4-FFF2-40B4-BE49-F238E27FC236}">
                <a16:creationId xmlns:a16="http://schemas.microsoft.com/office/drawing/2014/main" id="{02FD187D-B6DD-7158-AADC-BAC33AE4B4AB}"/>
              </a:ext>
            </a:extLst>
          </p:cNvPr>
          <p:cNvSpPr/>
          <p:nvPr userDrawn="1"/>
        </p:nvSpPr>
        <p:spPr>
          <a:xfrm>
            <a:off x="-5900" y="306133"/>
            <a:ext cx="11710220" cy="1393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4" name="Title 1">
            <a:extLst>
              <a:ext uri="{FF2B5EF4-FFF2-40B4-BE49-F238E27FC236}">
                <a16:creationId xmlns:a16="http://schemas.microsoft.com/office/drawing/2014/main" id="{D130DF25-70FA-6558-1B39-F572DF98B327}"/>
              </a:ext>
            </a:extLst>
          </p:cNvPr>
          <p:cNvSpPr>
            <a:spLocks noGrp="1"/>
          </p:cNvSpPr>
          <p:nvPr>
            <p:ph type="title" hasCustomPrompt="1"/>
          </p:nvPr>
        </p:nvSpPr>
        <p:spPr>
          <a:xfrm>
            <a:off x="838200" y="365125"/>
            <a:ext cx="10515600" cy="1325563"/>
          </a:xfrm>
        </p:spPr>
        <p:txBody>
          <a:bodyPr>
            <a:normAutofit/>
          </a:bodyPr>
          <a:lstStyle>
            <a:lvl1pPr algn="l" defTabSz="914400" rtl="0" eaLnBrk="1" latinLnBrk="0" hangingPunct="1">
              <a:lnSpc>
                <a:spcPct val="90000"/>
              </a:lnSpc>
              <a:spcBef>
                <a:spcPct val="0"/>
              </a:spcBef>
              <a:buNone/>
              <a:defRPr lang="en-US" sz="3500" kern="1200" spc="200" dirty="0">
                <a:solidFill>
                  <a:schemeClr val="bg2"/>
                </a:solidFill>
                <a:latin typeface="Rockwell" panose="02060603020205020403" pitchFamily="18" charset="77"/>
                <a:ea typeface="+mj-ea"/>
                <a:cs typeface="+mj-cs"/>
              </a:defRPr>
            </a:lvl1pPr>
          </a:lstStyle>
          <a:p>
            <a:r>
              <a:rPr lang="en-US"/>
              <a:t>CLICK TO EDIT MASTER TITLE STYLE</a:t>
            </a:r>
          </a:p>
        </p:txBody>
      </p:sp>
      <p:sp>
        <p:nvSpPr>
          <p:cNvPr id="6" name="Rectangle 5">
            <a:extLst>
              <a:ext uri="{FF2B5EF4-FFF2-40B4-BE49-F238E27FC236}">
                <a16:creationId xmlns:a16="http://schemas.microsoft.com/office/drawing/2014/main" id="{1B580505-3D7E-41B7-140E-2892B4522DEF}"/>
              </a:ext>
            </a:extLst>
          </p:cNvPr>
          <p:cNvSpPr/>
          <p:nvPr userDrawn="1"/>
        </p:nvSpPr>
        <p:spPr>
          <a:xfrm>
            <a:off x="-5900" y="306133"/>
            <a:ext cx="700358" cy="13930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0" name="TextBox 9">
            <a:extLst>
              <a:ext uri="{FF2B5EF4-FFF2-40B4-BE49-F238E27FC236}">
                <a16:creationId xmlns:a16="http://schemas.microsoft.com/office/drawing/2014/main" id="{F9F1DE61-DB46-DEE4-1CAD-58944471EE8F}"/>
              </a:ext>
            </a:extLst>
          </p:cNvPr>
          <p:cNvSpPr txBox="1"/>
          <p:nvPr userDrawn="1"/>
        </p:nvSpPr>
        <p:spPr>
          <a:xfrm>
            <a:off x="6669741" y="229496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55226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6F9D-7526-F57F-53A1-3225A88B1C25}"/>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CE67502-BCDD-26DD-BA48-D8ECD78951FE}"/>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62130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F2C7-AE33-BD44-A69E-B0AA53504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C6A33-6421-FF4C-8347-3143CD0F42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95B52-F926-BC45-8D58-883353583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E8492BD-FBD4-C838-12BC-EEECEFB8E6B7}"/>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297972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297A-91B8-544D-8191-EF7E357964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31454A-5D84-3240-9541-93A119470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C8C-CA78-7846-9BB9-A8A53C5A5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A78BC-DBE2-2848-92F5-715947522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B9AD51-2F36-FB4A-BFAB-7144FFA201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6CEE844-70F6-D74B-C64F-E82F6DAEE891}"/>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2734873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DB3B-7502-4148-8C93-7A87AAADB3A1}"/>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C9C23458-73BE-B9FC-213F-E5C4705A4F2E}"/>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3" name="Rectangle 2">
            <a:extLst>
              <a:ext uri="{FF2B5EF4-FFF2-40B4-BE49-F238E27FC236}">
                <a16:creationId xmlns:a16="http://schemas.microsoft.com/office/drawing/2014/main" id="{30B80030-E15B-7557-F56C-577A31E74A30}"/>
              </a:ext>
            </a:extLst>
          </p:cNvPr>
          <p:cNvSpPr/>
          <p:nvPr userDrawn="1"/>
        </p:nvSpPr>
        <p:spPr>
          <a:xfrm>
            <a:off x="1219200" y="3075709"/>
            <a:ext cx="1177636" cy="1177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B058AB-43FA-B077-FF59-3F0453E4D628}"/>
              </a:ext>
            </a:extLst>
          </p:cNvPr>
          <p:cNvSpPr/>
          <p:nvPr userDrawn="1"/>
        </p:nvSpPr>
        <p:spPr>
          <a:xfrm>
            <a:off x="2632364" y="3075709"/>
            <a:ext cx="1177636" cy="11776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F6555C-21FA-5E5D-5DC6-90139439B165}"/>
              </a:ext>
            </a:extLst>
          </p:cNvPr>
          <p:cNvSpPr/>
          <p:nvPr userDrawn="1"/>
        </p:nvSpPr>
        <p:spPr>
          <a:xfrm>
            <a:off x="4087092" y="3075709"/>
            <a:ext cx="1177636" cy="11776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969671-C69D-B04D-A7E4-52C0F6AB940E}"/>
              </a:ext>
            </a:extLst>
          </p:cNvPr>
          <p:cNvSpPr/>
          <p:nvPr userDrawn="1"/>
        </p:nvSpPr>
        <p:spPr>
          <a:xfrm>
            <a:off x="5555673" y="3075709"/>
            <a:ext cx="1177636" cy="11776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B90BBB-AE4A-B2D1-6885-CC71E45EF1E2}"/>
              </a:ext>
            </a:extLst>
          </p:cNvPr>
          <p:cNvSpPr/>
          <p:nvPr userDrawn="1"/>
        </p:nvSpPr>
        <p:spPr>
          <a:xfrm>
            <a:off x="6982692" y="3075709"/>
            <a:ext cx="1177636" cy="117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89B10-241E-6886-4607-46E3FFF57B4D}"/>
              </a:ext>
            </a:extLst>
          </p:cNvPr>
          <p:cNvSpPr/>
          <p:nvPr userDrawn="1"/>
        </p:nvSpPr>
        <p:spPr>
          <a:xfrm>
            <a:off x="8368147" y="3075709"/>
            <a:ext cx="1177636" cy="11776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878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904C3-61B1-48BA-8478-1A6DF4BCE6ED}"/>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187529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03BF-6E95-E645-BA02-86A6BD74A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CE401-FDAA-8B4D-BC5C-5D9CA76CD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B33298-580C-0A4E-BC91-D87AB97E7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E3AAD7FD-0F41-3EFF-0EF4-C4A2B9CE587E}"/>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73334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0B34-869F-1543-BF79-E742FB39E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41197-6034-B643-B04B-37B1794C1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D598A-8C92-1D4C-BF7C-990870756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FE63C0-E90B-2A4C-824F-3DD5B7579BAD}"/>
              </a:ext>
            </a:extLst>
          </p:cNvPr>
          <p:cNvSpPr>
            <a:spLocks noGrp="1"/>
          </p:cNvSpPr>
          <p:nvPr>
            <p:ph type="sldNum" sz="quarter" idx="12"/>
          </p:nvPr>
        </p:nvSpPr>
        <p:spPr/>
        <p:txBody>
          <a:bodyPr/>
          <a:lstStyle/>
          <a:p>
            <a:fld id="{4D56FA98-0247-2B41-BD28-F475D554A952}" type="slidenum">
              <a:rPr lang="en-US" smtClean="0"/>
              <a:t>‹#›</a:t>
            </a:fld>
            <a:endParaRPr lang="en-US"/>
          </a:p>
        </p:txBody>
      </p:sp>
      <p:pic>
        <p:nvPicPr>
          <p:cNvPr id="8" name="Picture 7">
            <a:extLst>
              <a:ext uri="{FF2B5EF4-FFF2-40B4-BE49-F238E27FC236}">
                <a16:creationId xmlns:a16="http://schemas.microsoft.com/office/drawing/2014/main" id="{781653BF-393D-E986-6F61-F729CE1D540F}"/>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2650352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8BD3-7788-1F4F-B87E-241C029ED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BA2088-7615-034D-A014-BDDBE219F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D550-CF43-1E4C-8CEB-2FD8DF1920BA}"/>
              </a:ext>
            </a:extLst>
          </p:cNvPr>
          <p:cNvSpPr>
            <a:spLocks noGrp="1"/>
          </p:cNvSpPr>
          <p:nvPr>
            <p:ph type="dt" sz="half" idx="10"/>
          </p:nvPr>
        </p:nvSpPr>
        <p:spPr>
          <a:xfrm>
            <a:off x="838200" y="6356350"/>
            <a:ext cx="2743200" cy="365125"/>
          </a:xfrm>
          <a:prstGeom prst="rect">
            <a:avLst/>
          </a:prstGeom>
        </p:spPr>
        <p:txBody>
          <a:bodyPr/>
          <a:lstStyle/>
          <a:p>
            <a:fld id="{C33B610D-DD32-0441-9D93-42AC2FFAF7BD}" type="datetimeFigureOut">
              <a:rPr lang="en-US" smtClean="0"/>
              <a:t>7/12/2023</a:t>
            </a:fld>
            <a:endParaRPr lang="en-US"/>
          </a:p>
        </p:txBody>
      </p:sp>
      <p:sp>
        <p:nvSpPr>
          <p:cNvPr id="5" name="Footer Placeholder 4">
            <a:extLst>
              <a:ext uri="{FF2B5EF4-FFF2-40B4-BE49-F238E27FC236}">
                <a16:creationId xmlns:a16="http://schemas.microsoft.com/office/drawing/2014/main" id="{4B8FD379-8C8D-9B45-B5D1-E0FEFD98A0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D7270B-AACA-E643-8B88-B5DCD579473E}"/>
              </a:ext>
            </a:extLst>
          </p:cNvPr>
          <p:cNvSpPr>
            <a:spLocks noGrp="1"/>
          </p:cNvSpPr>
          <p:nvPr>
            <p:ph type="sldNum" sz="quarter" idx="12"/>
          </p:nvPr>
        </p:nvSpPr>
        <p:spPr/>
        <p:txBody>
          <a:bodyPr/>
          <a:lstStyle/>
          <a:p>
            <a:fld id="{4D56FA98-0247-2B41-BD28-F475D554A952}" type="slidenum">
              <a:rPr lang="en-US" smtClean="0"/>
              <a:t>‹#›</a:t>
            </a:fld>
            <a:endParaRPr lang="en-US"/>
          </a:p>
        </p:txBody>
      </p:sp>
    </p:spTree>
    <p:extLst>
      <p:ext uri="{BB962C8B-B14F-4D97-AF65-F5344CB8AC3E}">
        <p14:creationId xmlns:p14="http://schemas.microsoft.com/office/powerpoint/2010/main" val="1425908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4C857-C55E-F14B-9C67-BA32D4989D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0043E-0BE3-6048-AD49-E4F2EB276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D6659-0786-294F-979D-FD52E9761F25}"/>
              </a:ext>
            </a:extLst>
          </p:cNvPr>
          <p:cNvSpPr>
            <a:spLocks noGrp="1"/>
          </p:cNvSpPr>
          <p:nvPr>
            <p:ph type="dt" sz="half" idx="10"/>
          </p:nvPr>
        </p:nvSpPr>
        <p:spPr>
          <a:xfrm>
            <a:off x="838200" y="6356350"/>
            <a:ext cx="2743200" cy="365125"/>
          </a:xfrm>
          <a:prstGeom prst="rect">
            <a:avLst/>
          </a:prstGeom>
        </p:spPr>
        <p:txBody>
          <a:bodyPr/>
          <a:lstStyle/>
          <a:p>
            <a:fld id="{C33B610D-DD32-0441-9D93-42AC2FFAF7BD}" type="datetimeFigureOut">
              <a:rPr lang="en-US" smtClean="0"/>
              <a:t>7/12/2023</a:t>
            </a:fld>
            <a:endParaRPr lang="en-US"/>
          </a:p>
        </p:txBody>
      </p:sp>
      <p:sp>
        <p:nvSpPr>
          <p:cNvPr id="5" name="Footer Placeholder 4">
            <a:extLst>
              <a:ext uri="{FF2B5EF4-FFF2-40B4-BE49-F238E27FC236}">
                <a16:creationId xmlns:a16="http://schemas.microsoft.com/office/drawing/2014/main" id="{929940BC-F34B-5B4C-AE5F-CDA87C43F0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BB2AE3-CF3E-2643-A6A7-B824E503C74E}"/>
              </a:ext>
            </a:extLst>
          </p:cNvPr>
          <p:cNvSpPr>
            <a:spLocks noGrp="1"/>
          </p:cNvSpPr>
          <p:nvPr>
            <p:ph type="sldNum" sz="quarter" idx="12"/>
          </p:nvPr>
        </p:nvSpPr>
        <p:spPr/>
        <p:txBody>
          <a:bodyPr/>
          <a:lstStyle/>
          <a:p>
            <a:fld id="{4D56FA98-0247-2B41-BD28-F475D554A952}" type="slidenum">
              <a:rPr lang="en-US" smtClean="0"/>
              <a:t>‹#›</a:t>
            </a:fld>
            <a:endParaRPr lang="en-US"/>
          </a:p>
        </p:txBody>
      </p:sp>
    </p:spTree>
    <p:extLst>
      <p:ext uri="{BB962C8B-B14F-4D97-AF65-F5344CB8AC3E}">
        <p14:creationId xmlns:p14="http://schemas.microsoft.com/office/powerpoint/2010/main" val="17452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6610D-6C52-DCC5-7235-4E9B7F6F920A}"/>
              </a:ext>
            </a:extLst>
          </p:cNvPr>
          <p:cNvSpPr/>
          <p:nvPr userDrawn="1"/>
        </p:nvSpPr>
        <p:spPr>
          <a:xfrm>
            <a:off x="-5900" y="306133"/>
            <a:ext cx="11710220" cy="1393032"/>
          </a:xfrm>
          <a:prstGeom prst="rect">
            <a:avLst/>
          </a:prstGeom>
          <a:solidFill>
            <a:srgbClr val="0F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824E"/>
              </a:solidFill>
            </a:endParaRPr>
          </a:p>
        </p:txBody>
      </p:sp>
      <p:pic>
        <p:nvPicPr>
          <p:cNvPr id="8" name="Picture 7">
            <a:extLst>
              <a:ext uri="{FF2B5EF4-FFF2-40B4-BE49-F238E27FC236}">
                <a16:creationId xmlns:a16="http://schemas.microsoft.com/office/drawing/2014/main" id="{B3340FB1-0963-E76C-7AFB-3B158FBA8070}"/>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2" name="Title 1">
            <a:extLst>
              <a:ext uri="{FF2B5EF4-FFF2-40B4-BE49-F238E27FC236}">
                <a16:creationId xmlns:a16="http://schemas.microsoft.com/office/drawing/2014/main" id="{FC53C089-A1A9-7945-A728-1CB9F80F0850}"/>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3500" kern="1200" spc="200" dirty="0">
                <a:solidFill>
                  <a:srgbClr val="9BCA60"/>
                </a:solidFill>
                <a:latin typeface="Rockwell" panose="02060603020205020403" pitchFamily="18" charset="77"/>
                <a:ea typeface="+mj-ea"/>
                <a:cs typeface="+mj-cs"/>
              </a:defRPr>
            </a:lvl1pPr>
          </a:lstStyle>
          <a:p>
            <a:r>
              <a:rPr lang="en-US"/>
              <a:t>CLICK TO EDIT MASTER TITLE STYLE</a:t>
            </a:r>
          </a:p>
        </p:txBody>
      </p:sp>
      <p:sp>
        <p:nvSpPr>
          <p:cNvPr id="9" name="Rectangle 8">
            <a:extLst>
              <a:ext uri="{FF2B5EF4-FFF2-40B4-BE49-F238E27FC236}">
                <a16:creationId xmlns:a16="http://schemas.microsoft.com/office/drawing/2014/main" id="{FEADDAB4-7B13-E95F-24DA-87ECD6103044}"/>
              </a:ext>
            </a:extLst>
          </p:cNvPr>
          <p:cNvSpPr/>
          <p:nvPr userDrawn="1"/>
        </p:nvSpPr>
        <p:spPr>
          <a:xfrm>
            <a:off x="-5900" y="306133"/>
            <a:ext cx="700358" cy="1393032"/>
          </a:xfrm>
          <a:prstGeom prst="rect">
            <a:avLst/>
          </a:prstGeom>
          <a:solidFill>
            <a:srgbClr val="9BC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666C501C-AC10-DAE6-FC38-B8C9747E2C23}"/>
              </a:ext>
            </a:extLst>
          </p:cNvPr>
          <p:cNvSpPr>
            <a:spLocks noGrp="1"/>
          </p:cNvSpPr>
          <p:nvPr>
            <p:ph type="body" sz="quarter" idx="10"/>
          </p:nvPr>
        </p:nvSpPr>
        <p:spPr>
          <a:xfrm>
            <a:off x="1335088" y="1934796"/>
            <a:ext cx="9461500" cy="692290"/>
          </a:xfrm>
        </p:spPr>
        <p:txBody>
          <a:bodyPr>
            <a:normAutofit/>
          </a:bodyPr>
          <a:lstStyle>
            <a:lvl1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1pPr>
            <a:lvl2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2pPr>
            <a:lvl3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3pPr>
            <a:lvl4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4pPr>
            <a:lvl5pPr marL="0" indent="0" algn="ctr" defTabSz="914400" rtl="0" eaLnBrk="1" latinLnBrk="0" hangingPunct="1">
              <a:buClr>
                <a:srgbClr val="9BCA60"/>
              </a:buClr>
              <a:buSzPct val="105000"/>
              <a:buNone/>
              <a:defRPr lang="en-US" sz="2000" kern="1200" spc="10" dirty="0">
                <a:solidFill>
                  <a:srgbClr val="0F824E"/>
                </a:solidFill>
                <a:latin typeface="Rockwell" panose="02060603020205020403" pitchFamily="18" charset="77"/>
                <a:ea typeface="Gadugi" panose="020B0502040204020203" pitchFamily="34" charset="0"/>
                <a:cs typeface="+mn-cs"/>
              </a:defRPr>
            </a:lvl5pPr>
          </a:lstStyle>
          <a:p>
            <a:pPr marL="0" lvl="0" indent="0" algn="ctr" defTabSz="914400" rtl="0" eaLnBrk="1" latinLnBrk="0" hangingPunct="1">
              <a:lnSpc>
                <a:spcPct val="100000"/>
              </a:lnSpc>
              <a:spcBef>
                <a:spcPts val="1000"/>
              </a:spcBef>
              <a:buClr>
                <a:srgbClr val="9BCA60"/>
              </a:buClr>
              <a:buSzPct val="105000"/>
              <a:buFont typeface="Arial" panose="020B0604020202020204" pitchFamily="34" charset="0"/>
              <a:buNone/>
            </a:pPr>
            <a:r>
              <a:rPr lang="en-US"/>
              <a:t>Click to edit Master text styles</a:t>
            </a:r>
          </a:p>
        </p:txBody>
      </p:sp>
      <p:sp>
        <p:nvSpPr>
          <p:cNvPr id="26" name="Content Placeholder 25">
            <a:extLst>
              <a:ext uri="{FF2B5EF4-FFF2-40B4-BE49-F238E27FC236}">
                <a16:creationId xmlns:a16="http://schemas.microsoft.com/office/drawing/2014/main" id="{A8DBE8C9-F764-5B5F-F593-53B9FC57DD00}"/>
              </a:ext>
            </a:extLst>
          </p:cNvPr>
          <p:cNvSpPr>
            <a:spLocks noGrp="1"/>
          </p:cNvSpPr>
          <p:nvPr>
            <p:ph sz="quarter" idx="11" hasCustomPrompt="1"/>
          </p:nvPr>
        </p:nvSpPr>
        <p:spPr>
          <a:xfrm>
            <a:off x="973418"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7" name="Content Placeholder 25">
            <a:extLst>
              <a:ext uri="{FF2B5EF4-FFF2-40B4-BE49-F238E27FC236}">
                <a16:creationId xmlns:a16="http://schemas.microsoft.com/office/drawing/2014/main" id="{08A4BE74-7E80-DA10-A8F3-59685FC709B9}"/>
              </a:ext>
            </a:extLst>
          </p:cNvPr>
          <p:cNvSpPr>
            <a:spLocks noGrp="1"/>
          </p:cNvSpPr>
          <p:nvPr>
            <p:ph sz="quarter" idx="12" hasCustomPrompt="1"/>
          </p:nvPr>
        </p:nvSpPr>
        <p:spPr>
          <a:xfrm>
            <a:off x="3941489"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8" name="Content Placeholder 25">
            <a:extLst>
              <a:ext uri="{FF2B5EF4-FFF2-40B4-BE49-F238E27FC236}">
                <a16:creationId xmlns:a16="http://schemas.microsoft.com/office/drawing/2014/main" id="{080B583F-D748-9063-D8DE-A761D98A4E93}"/>
              </a:ext>
            </a:extLst>
          </p:cNvPr>
          <p:cNvSpPr>
            <a:spLocks noGrp="1"/>
          </p:cNvSpPr>
          <p:nvPr>
            <p:ph sz="quarter" idx="13" hasCustomPrompt="1"/>
          </p:nvPr>
        </p:nvSpPr>
        <p:spPr>
          <a:xfrm>
            <a:off x="6909560"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9" name="Content Placeholder 25">
            <a:extLst>
              <a:ext uri="{FF2B5EF4-FFF2-40B4-BE49-F238E27FC236}">
                <a16:creationId xmlns:a16="http://schemas.microsoft.com/office/drawing/2014/main" id="{2D816821-3F2D-F317-69A3-E69240709853}"/>
              </a:ext>
            </a:extLst>
          </p:cNvPr>
          <p:cNvSpPr>
            <a:spLocks noGrp="1"/>
          </p:cNvSpPr>
          <p:nvPr>
            <p:ph sz="quarter" idx="14" hasCustomPrompt="1"/>
          </p:nvPr>
        </p:nvSpPr>
        <p:spPr>
          <a:xfrm>
            <a:off x="9877632" y="3013911"/>
            <a:ext cx="1515796" cy="1513640"/>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34" name="Text Placeholder 32">
            <a:extLst>
              <a:ext uri="{FF2B5EF4-FFF2-40B4-BE49-F238E27FC236}">
                <a16:creationId xmlns:a16="http://schemas.microsoft.com/office/drawing/2014/main" id="{F1B2C2FF-F8EE-F27C-B860-721D43EB4C71}"/>
              </a:ext>
            </a:extLst>
          </p:cNvPr>
          <p:cNvSpPr>
            <a:spLocks noGrp="1"/>
          </p:cNvSpPr>
          <p:nvPr>
            <p:ph type="body" sz="quarter" idx="16" hasCustomPrompt="1"/>
          </p:nvPr>
        </p:nvSpPr>
        <p:spPr>
          <a:xfrm>
            <a:off x="694457" y="4638454"/>
            <a:ext cx="2137579" cy="738665"/>
          </a:xfrm>
        </p:spPr>
        <p:txBody>
          <a:bodyPr>
            <a:noAutofit/>
          </a:bodyPr>
          <a:lstStyle>
            <a:lvl1pPr marL="0" indent="0">
              <a:buNone/>
              <a:defRPr lang="en-US" sz="1400" kern="1200" dirty="0">
                <a:solidFill>
                  <a:srgbClr val="3D5E70"/>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35" name="Text Placeholder 32">
            <a:extLst>
              <a:ext uri="{FF2B5EF4-FFF2-40B4-BE49-F238E27FC236}">
                <a16:creationId xmlns:a16="http://schemas.microsoft.com/office/drawing/2014/main" id="{713F3CE2-1D5A-0AB0-153C-BFE4946DD9BF}"/>
              </a:ext>
            </a:extLst>
          </p:cNvPr>
          <p:cNvSpPr>
            <a:spLocks noGrp="1"/>
          </p:cNvSpPr>
          <p:nvPr>
            <p:ph type="body" sz="quarter" idx="17" hasCustomPrompt="1"/>
          </p:nvPr>
        </p:nvSpPr>
        <p:spPr>
          <a:xfrm>
            <a:off x="9566741" y="4638454"/>
            <a:ext cx="2137579" cy="738665"/>
          </a:xfrm>
        </p:spPr>
        <p:txBody>
          <a:bodyPr>
            <a:noAutofit/>
          </a:bodyPr>
          <a:lstStyle>
            <a:lvl1pPr marL="0" indent="0">
              <a:buNone/>
              <a:defRPr lang="en-US" sz="1400" kern="1200" dirty="0">
                <a:solidFill>
                  <a:srgbClr val="3D5E70"/>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36" name="Text Placeholder 32">
            <a:extLst>
              <a:ext uri="{FF2B5EF4-FFF2-40B4-BE49-F238E27FC236}">
                <a16:creationId xmlns:a16="http://schemas.microsoft.com/office/drawing/2014/main" id="{D6CCC695-4D32-2DA7-CA52-A38827CCD275}"/>
              </a:ext>
            </a:extLst>
          </p:cNvPr>
          <p:cNvSpPr>
            <a:spLocks noGrp="1"/>
          </p:cNvSpPr>
          <p:nvPr>
            <p:ph type="body" sz="quarter" idx="18" hasCustomPrompt="1"/>
          </p:nvPr>
        </p:nvSpPr>
        <p:spPr>
          <a:xfrm>
            <a:off x="3626342" y="4638454"/>
            <a:ext cx="2137579" cy="738665"/>
          </a:xfrm>
        </p:spPr>
        <p:txBody>
          <a:bodyPr>
            <a:noAutofit/>
          </a:bodyPr>
          <a:lstStyle>
            <a:lvl1pPr marL="0" indent="0">
              <a:buNone/>
              <a:defRPr lang="en-US" sz="1400" kern="1200" dirty="0">
                <a:solidFill>
                  <a:srgbClr val="3D5E70"/>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37" name="Text Placeholder 32">
            <a:extLst>
              <a:ext uri="{FF2B5EF4-FFF2-40B4-BE49-F238E27FC236}">
                <a16:creationId xmlns:a16="http://schemas.microsoft.com/office/drawing/2014/main" id="{47315CAE-8CA9-9570-DDF9-9CF3DBD8B9B5}"/>
              </a:ext>
            </a:extLst>
          </p:cNvPr>
          <p:cNvSpPr>
            <a:spLocks noGrp="1"/>
          </p:cNvSpPr>
          <p:nvPr>
            <p:ph type="body" sz="quarter" idx="19" hasCustomPrompt="1"/>
          </p:nvPr>
        </p:nvSpPr>
        <p:spPr>
          <a:xfrm>
            <a:off x="6601770" y="4638454"/>
            <a:ext cx="2137579" cy="738665"/>
          </a:xfrm>
        </p:spPr>
        <p:txBody>
          <a:bodyPr>
            <a:noAutofit/>
          </a:bodyPr>
          <a:lstStyle>
            <a:lvl1pPr marL="0" indent="0">
              <a:buNone/>
              <a:defRPr lang="en-US" sz="1400" kern="1200" dirty="0">
                <a:solidFill>
                  <a:srgbClr val="3D5E70"/>
                </a:solidFill>
                <a:latin typeface="Gadugi" panose="020B0502040204020203" pitchFamily="34" charset="0"/>
                <a:ea typeface="Gadugi" panose="020B0502040204020203" pitchFamily="34" charset="0"/>
                <a:cs typeface="+mn-cs"/>
              </a:defRPr>
            </a:lvl1pPr>
            <a:lvl2pPr>
              <a:defRPr sz="1800"/>
            </a:lvl2pPr>
            <a:lvl3pPr>
              <a:defRPr sz="1800"/>
            </a:lvl3pPr>
            <a:lvl4pPr>
              <a:defRPr sz="1800"/>
            </a:lvl4pPr>
            <a:lvl5pPr>
              <a:defRPr sz="1800"/>
            </a:lvl5pPr>
          </a:lstStyle>
          <a:p>
            <a:pPr marL="0" lvl="0" algn="ctr" defTabSz="914400" rtl="0" eaLnBrk="1" latinLnBrk="0" hangingPunct="1">
              <a:lnSpc>
                <a:spcPct val="100000"/>
              </a:lnSpc>
              <a:buClr>
                <a:srgbClr val="9BCA60"/>
              </a:buClr>
              <a:buSzPct val="105000"/>
            </a:pPr>
            <a:r>
              <a:rPr lang="en-US"/>
              <a:t>Click to edit Master text styles/Icon copy goes here</a:t>
            </a:r>
          </a:p>
        </p:txBody>
      </p:sp>
      <p:sp>
        <p:nvSpPr>
          <p:cNvPr id="40" name="Text Placeholder 38">
            <a:extLst>
              <a:ext uri="{FF2B5EF4-FFF2-40B4-BE49-F238E27FC236}">
                <a16:creationId xmlns:a16="http://schemas.microsoft.com/office/drawing/2014/main" id="{D7C53AEF-68D9-CE9C-D569-D8AAB94CC414}"/>
              </a:ext>
            </a:extLst>
          </p:cNvPr>
          <p:cNvSpPr>
            <a:spLocks noGrp="1"/>
          </p:cNvSpPr>
          <p:nvPr>
            <p:ph type="body" sz="quarter" idx="20" hasCustomPrompt="1"/>
          </p:nvPr>
        </p:nvSpPr>
        <p:spPr>
          <a:xfrm>
            <a:off x="1335088" y="5634398"/>
            <a:ext cx="9461500" cy="669925"/>
          </a:xfrm>
        </p:spPr>
        <p:txBody>
          <a:bodyPr>
            <a:noAutofit/>
          </a:bodyPr>
          <a:lstStyle>
            <a:lvl1pPr marL="0" indent="0">
              <a:buNone/>
              <a:defRPr lang="en-US" sz="1800" kern="1200" dirty="0" smtClean="0">
                <a:solidFill>
                  <a:srgbClr val="3D5E70"/>
                </a:solidFill>
                <a:latin typeface="Gadugi" panose="020B0502040204020203" pitchFamily="34" charset="0"/>
                <a:ea typeface="Gadugi" panose="020B0502040204020203" pitchFamily="34" charset="0"/>
                <a:cs typeface="+mn-cs"/>
              </a:defRPr>
            </a:lvl1pPr>
            <a:lvl2pPr>
              <a:defRPr lang="en-US" sz="1800" kern="1200" dirty="0" smtClean="0">
                <a:solidFill>
                  <a:srgbClr val="3D5E70"/>
                </a:solidFill>
                <a:latin typeface="Gadugi" panose="020B0502040204020203" pitchFamily="34" charset="0"/>
                <a:ea typeface="Gadugi" panose="020B0502040204020203" pitchFamily="34" charset="0"/>
                <a:cs typeface="+mn-cs"/>
              </a:defRPr>
            </a:lvl2pPr>
            <a:lvl3pPr>
              <a:defRPr lang="en-US" sz="1800" kern="1200" dirty="0" smtClean="0">
                <a:solidFill>
                  <a:srgbClr val="3D5E70"/>
                </a:solidFill>
                <a:latin typeface="Gadugi" panose="020B0502040204020203" pitchFamily="34" charset="0"/>
                <a:ea typeface="Gadugi" panose="020B0502040204020203" pitchFamily="34" charset="0"/>
                <a:cs typeface="+mn-cs"/>
              </a:defRPr>
            </a:lvl3pPr>
            <a:lvl4pPr>
              <a:defRPr lang="en-US" sz="1800" kern="1200" dirty="0" smtClean="0">
                <a:solidFill>
                  <a:srgbClr val="3D5E70"/>
                </a:solidFill>
                <a:latin typeface="Gadugi" panose="020B0502040204020203" pitchFamily="34" charset="0"/>
                <a:ea typeface="Gadugi" panose="020B0502040204020203" pitchFamily="34" charset="0"/>
                <a:cs typeface="+mn-cs"/>
              </a:defRPr>
            </a:lvl4pPr>
            <a:lvl5pPr>
              <a:defRPr lang="en-US" sz="1800" kern="1200" dirty="0">
                <a:solidFill>
                  <a:srgbClr val="3D5E70"/>
                </a:solidFill>
                <a:latin typeface="Gadugi" panose="020B0502040204020203" pitchFamily="34" charset="0"/>
                <a:ea typeface="Gadugi" panose="020B0502040204020203" pitchFamily="34" charset="0"/>
                <a:cs typeface="+mn-cs"/>
              </a:defRPr>
            </a:lvl5pPr>
          </a:lstStyle>
          <a:p>
            <a:pPr lvl="0"/>
            <a:r>
              <a:rPr lang="en-US" sz="1800" kern="1200">
                <a:solidFill>
                  <a:srgbClr val="3D5E70"/>
                </a:solidFill>
                <a:latin typeface="Gadugi" panose="020B0502040204020203" pitchFamily="34" charset="0"/>
                <a:ea typeface="Gadugi" panose="020B0502040204020203" pitchFamily="34" charset="0"/>
                <a:cs typeface="+mn-cs"/>
              </a:rPr>
              <a:t>Wrap-up copy goes here. </a:t>
            </a:r>
            <a:r>
              <a:rPr lang="en-US" b="1">
                <a:solidFill>
                  <a:srgbClr val="9BCA60"/>
                </a:solidFill>
                <a:latin typeface="Gadugi" panose="020B0502040204020203" pitchFamily="34" charset="0"/>
                <a:ea typeface="Gadugi" panose="020B0502040204020203" pitchFamily="34" charset="0"/>
              </a:rPr>
              <a:t>Bolded copy </a:t>
            </a:r>
            <a:r>
              <a:rPr lang="en-US" sz="1800" kern="1200">
                <a:solidFill>
                  <a:srgbClr val="3D5E70"/>
                </a:solidFill>
                <a:latin typeface="Gadugi" panose="020B0502040204020203" pitchFamily="34" charset="0"/>
                <a:ea typeface="Gadugi" panose="020B0502040204020203" pitchFamily="34" charset="0"/>
                <a:cs typeface="+mn-cs"/>
              </a:rPr>
              <a:t>for statistics.</a:t>
            </a:r>
            <a:endParaRPr lang="en-US"/>
          </a:p>
        </p:txBody>
      </p:sp>
    </p:spTree>
    <p:extLst>
      <p:ext uri="{BB962C8B-B14F-4D97-AF65-F5344CB8AC3E}">
        <p14:creationId xmlns:p14="http://schemas.microsoft.com/office/powerpoint/2010/main" val="333040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C089-A1A9-7945-A728-1CB9F80F0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D352B-45A4-EF4B-A83D-B4B8C9BFA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736B6-0D26-DB47-8974-316C32AA87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FEE4C18-F304-EC4A-A96A-3D42B15BF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09895-4779-9642-9CF1-4D172180CE25}"/>
              </a:ext>
            </a:extLst>
          </p:cNvPr>
          <p:cNvSpPr>
            <a:spLocks noGrp="1"/>
          </p:cNvSpPr>
          <p:nvPr>
            <p:ph type="sldNum" sz="quarter" idx="12"/>
          </p:nvPr>
        </p:nvSpPr>
        <p:spPr/>
        <p:txBody>
          <a:bodyPr/>
          <a:lstStyle/>
          <a:p>
            <a:fld id="{4D56FA98-0247-2B41-BD28-F475D554A952}" type="slidenum">
              <a:rPr lang="en-US" smtClean="0"/>
              <a:t>‹#›</a:t>
            </a:fld>
            <a:endParaRPr lang="en-US"/>
          </a:p>
        </p:txBody>
      </p:sp>
    </p:spTree>
    <p:extLst>
      <p:ext uri="{BB962C8B-B14F-4D97-AF65-F5344CB8AC3E}">
        <p14:creationId xmlns:p14="http://schemas.microsoft.com/office/powerpoint/2010/main" val="267741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6610D-6C52-DCC5-7235-4E9B7F6F920A}"/>
              </a:ext>
            </a:extLst>
          </p:cNvPr>
          <p:cNvSpPr/>
          <p:nvPr userDrawn="1"/>
        </p:nvSpPr>
        <p:spPr>
          <a:xfrm>
            <a:off x="-5900" y="306133"/>
            <a:ext cx="11710220" cy="1393032"/>
          </a:xfrm>
          <a:prstGeom prst="rect">
            <a:avLst/>
          </a:prstGeom>
          <a:solidFill>
            <a:srgbClr val="0F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824E"/>
              </a:solidFill>
            </a:endParaRPr>
          </a:p>
        </p:txBody>
      </p:sp>
      <p:pic>
        <p:nvPicPr>
          <p:cNvPr id="8" name="Picture 7">
            <a:extLst>
              <a:ext uri="{FF2B5EF4-FFF2-40B4-BE49-F238E27FC236}">
                <a16:creationId xmlns:a16="http://schemas.microsoft.com/office/drawing/2014/main" id="{B3340FB1-0963-E76C-7AFB-3B158FBA8070}"/>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2" name="Title 1">
            <a:extLst>
              <a:ext uri="{FF2B5EF4-FFF2-40B4-BE49-F238E27FC236}">
                <a16:creationId xmlns:a16="http://schemas.microsoft.com/office/drawing/2014/main" id="{FC53C089-A1A9-7945-A728-1CB9F80F0850}"/>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3500" kern="1200" spc="200" dirty="0">
                <a:solidFill>
                  <a:srgbClr val="9BCA60"/>
                </a:solidFill>
                <a:latin typeface="Rockwell" panose="02060603020205020403" pitchFamily="18" charset="77"/>
                <a:ea typeface="+mj-ea"/>
                <a:cs typeface="+mj-cs"/>
              </a:defRPr>
            </a:lvl1pPr>
          </a:lstStyle>
          <a:p>
            <a:r>
              <a:rPr lang="en-US"/>
              <a:t>CLICK TO EDIT MASTER TITLE STYLE</a:t>
            </a:r>
          </a:p>
        </p:txBody>
      </p:sp>
      <p:sp>
        <p:nvSpPr>
          <p:cNvPr id="9" name="Rectangle 8">
            <a:extLst>
              <a:ext uri="{FF2B5EF4-FFF2-40B4-BE49-F238E27FC236}">
                <a16:creationId xmlns:a16="http://schemas.microsoft.com/office/drawing/2014/main" id="{FEADDAB4-7B13-E95F-24DA-87ECD6103044}"/>
              </a:ext>
            </a:extLst>
          </p:cNvPr>
          <p:cNvSpPr/>
          <p:nvPr userDrawn="1"/>
        </p:nvSpPr>
        <p:spPr>
          <a:xfrm>
            <a:off x="-5900" y="306133"/>
            <a:ext cx="700358" cy="1393032"/>
          </a:xfrm>
          <a:prstGeom prst="rect">
            <a:avLst/>
          </a:prstGeom>
          <a:solidFill>
            <a:srgbClr val="9BC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10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C97EF-D9AD-4C0E-FFC8-3B75AF1CD4B0}"/>
              </a:ext>
            </a:extLst>
          </p:cNvPr>
          <p:cNvSpPr/>
          <p:nvPr/>
        </p:nvSpPr>
        <p:spPr>
          <a:xfrm>
            <a:off x="694458" y="1699165"/>
            <a:ext cx="3398129" cy="5158835"/>
          </a:xfrm>
          <a:prstGeom prst="rect">
            <a:avLst/>
          </a:prstGeom>
          <a:solidFill>
            <a:srgbClr val="6A899F">
              <a:alpha val="1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A899F"/>
              </a:solidFill>
            </a:endParaRPr>
          </a:p>
        </p:txBody>
      </p:sp>
      <p:sp>
        <p:nvSpPr>
          <p:cNvPr id="7" name="Rectangle 6">
            <a:extLst>
              <a:ext uri="{FF2B5EF4-FFF2-40B4-BE49-F238E27FC236}">
                <a16:creationId xmlns:a16="http://schemas.microsoft.com/office/drawing/2014/main" id="{F6C6610D-6C52-DCC5-7235-4E9B7F6F920A}"/>
              </a:ext>
            </a:extLst>
          </p:cNvPr>
          <p:cNvSpPr/>
          <p:nvPr userDrawn="1"/>
        </p:nvSpPr>
        <p:spPr>
          <a:xfrm>
            <a:off x="-5900" y="306133"/>
            <a:ext cx="11710220" cy="1393032"/>
          </a:xfrm>
          <a:prstGeom prst="rect">
            <a:avLst/>
          </a:prstGeom>
          <a:solidFill>
            <a:srgbClr val="0F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824E"/>
              </a:solidFill>
            </a:endParaRPr>
          </a:p>
        </p:txBody>
      </p:sp>
      <p:pic>
        <p:nvPicPr>
          <p:cNvPr id="8" name="Picture 7">
            <a:extLst>
              <a:ext uri="{FF2B5EF4-FFF2-40B4-BE49-F238E27FC236}">
                <a16:creationId xmlns:a16="http://schemas.microsoft.com/office/drawing/2014/main" id="{B3340FB1-0963-E76C-7AFB-3B158FBA8070}"/>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2" name="Title 1">
            <a:extLst>
              <a:ext uri="{FF2B5EF4-FFF2-40B4-BE49-F238E27FC236}">
                <a16:creationId xmlns:a16="http://schemas.microsoft.com/office/drawing/2014/main" id="{FC53C089-A1A9-7945-A728-1CB9F80F0850}"/>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3500" kern="1200" spc="200" dirty="0">
                <a:solidFill>
                  <a:srgbClr val="9BCA60"/>
                </a:solidFill>
                <a:latin typeface="Rockwell" panose="02060603020205020403" pitchFamily="18" charset="77"/>
                <a:ea typeface="+mj-ea"/>
                <a:cs typeface="+mj-cs"/>
              </a:defRPr>
            </a:lvl1pPr>
          </a:lstStyle>
          <a:p>
            <a:r>
              <a:rPr lang="en-US"/>
              <a:t>CLICK TO EDIT MASTER TITLE STYLE</a:t>
            </a:r>
          </a:p>
        </p:txBody>
      </p:sp>
      <p:sp>
        <p:nvSpPr>
          <p:cNvPr id="9" name="Rectangle 8">
            <a:extLst>
              <a:ext uri="{FF2B5EF4-FFF2-40B4-BE49-F238E27FC236}">
                <a16:creationId xmlns:a16="http://schemas.microsoft.com/office/drawing/2014/main" id="{FEADDAB4-7B13-E95F-24DA-87ECD6103044}"/>
              </a:ext>
            </a:extLst>
          </p:cNvPr>
          <p:cNvSpPr/>
          <p:nvPr userDrawn="1"/>
        </p:nvSpPr>
        <p:spPr>
          <a:xfrm>
            <a:off x="-5900" y="306133"/>
            <a:ext cx="700358" cy="1393032"/>
          </a:xfrm>
          <a:prstGeom prst="rect">
            <a:avLst/>
          </a:prstGeom>
          <a:solidFill>
            <a:srgbClr val="9BC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1">
            <a:extLst>
              <a:ext uri="{FF2B5EF4-FFF2-40B4-BE49-F238E27FC236}">
                <a16:creationId xmlns:a16="http://schemas.microsoft.com/office/drawing/2014/main" id="{D7B5E62A-699C-D059-0991-458720B55AFE}"/>
              </a:ext>
            </a:extLst>
          </p:cNvPr>
          <p:cNvSpPr>
            <a:spLocks noGrp="1"/>
          </p:cNvSpPr>
          <p:nvPr>
            <p:ph type="body" sz="quarter" idx="10"/>
          </p:nvPr>
        </p:nvSpPr>
        <p:spPr>
          <a:xfrm>
            <a:off x="4119678" y="1934795"/>
            <a:ext cx="7584642" cy="1214805"/>
          </a:xfrm>
        </p:spPr>
        <p:txBody>
          <a:bodyPr>
            <a:normAutofit/>
          </a:bodyPr>
          <a:lstStyle>
            <a:lvl1pPr marL="0" indent="0" algn="ctr" defTabSz="914400" rtl="0" eaLnBrk="1" latinLnBrk="0" hangingPunct="1">
              <a:lnSpc>
                <a:spcPct val="100000"/>
              </a:lnSpc>
              <a:spcBef>
                <a:spcPts val="1000"/>
              </a:spcBef>
              <a:buClr>
                <a:srgbClr val="9BCA60"/>
              </a:buClr>
              <a:buSzPct val="105000"/>
              <a:buFont typeface="Arial" panose="020B0604020202020204" pitchFamily="34" charset="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1pPr>
            <a:lvl2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2pPr>
            <a:lvl3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3pPr>
            <a:lvl4pPr marL="0" indent="0" algn="ctr" defTabSz="914400" rtl="0" eaLnBrk="1" latinLnBrk="0" hangingPunct="1">
              <a:buClr>
                <a:srgbClr val="9BCA60"/>
              </a:buClr>
              <a:buSzPct val="105000"/>
              <a:buNone/>
              <a:defRPr lang="en-US" sz="2000" kern="1200" spc="10" dirty="0" smtClean="0">
                <a:solidFill>
                  <a:srgbClr val="0F824E"/>
                </a:solidFill>
                <a:latin typeface="Rockwell" panose="02060603020205020403" pitchFamily="18" charset="77"/>
                <a:ea typeface="Gadugi" panose="020B0502040204020203" pitchFamily="34" charset="0"/>
                <a:cs typeface="+mn-cs"/>
              </a:defRPr>
            </a:lvl4pPr>
            <a:lvl5pPr marL="0" indent="0" algn="ctr" defTabSz="914400" rtl="0" eaLnBrk="1" latinLnBrk="0" hangingPunct="1">
              <a:buClr>
                <a:srgbClr val="9BCA60"/>
              </a:buClr>
              <a:buSzPct val="105000"/>
              <a:buNone/>
              <a:defRPr lang="en-US" sz="2000" kern="1200" spc="10" dirty="0">
                <a:solidFill>
                  <a:srgbClr val="0F824E"/>
                </a:solidFill>
                <a:latin typeface="Rockwell" panose="02060603020205020403" pitchFamily="18" charset="77"/>
                <a:ea typeface="Gadugi" panose="020B0502040204020203" pitchFamily="34" charset="0"/>
                <a:cs typeface="+mn-cs"/>
              </a:defRPr>
            </a:lvl5pPr>
          </a:lstStyle>
          <a:p>
            <a:pPr lvl="0"/>
            <a:r>
              <a:rPr lang="en-US"/>
              <a:t>Click to edit Master text styles</a:t>
            </a:r>
          </a:p>
        </p:txBody>
      </p:sp>
      <p:sp>
        <p:nvSpPr>
          <p:cNvPr id="13" name="Text Placeholder 12">
            <a:extLst>
              <a:ext uri="{FF2B5EF4-FFF2-40B4-BE49-F238E27FC236}">
                <a16:creationId xmlns:a16="http://schemas.microsoft.com/office/drawing/2014/main" id="{F2BDCD25-500F-C248-55E9-83E0AAFAD330}"/>
              </a:ext>
            </a:extLst>
          </p:cNvPr>
          <p:cNvSpPr>
            <a:spLocks noGrp="1"/>
          </p:cNvSpPr>
          <p:nvPr>
            <p:ph type="body" sz="quarter" idx="11" hasCustomPrompt="1"/>
          </p:nvPr>
        </p:nvSpPr>
        <p:spPr>
          <a:xfrm>
            <a:off x="913468" y="1985577"/>
            <a:ext cx="2987200" cy="4322942"/>
          </a:xfrm>
        </p:spPr>
        <p:txBody>
          <a:bodyPr/>
          <a:lstStyle>
            <a:lvl1pPr marL="0" indent="0">
              <a:buNone/>
              <a:defRPr lang="en-US" sz="2300" kern="1200" spc="10" dirty="0">
                <a:solidFill>
                  <a:srgbClr val="3D5E70"/>
                </a:solidFill>
                <a:latin typeface="Rockwell" panose="02060603020205020403" pitchFamily="18" charset="77"/>
                <a:ea typeface="Gadugi" panose="020B0502040204020203" pitchFamily="34" charset="0"/>
                <a:cs typeface="+mn-cs"/>
              </a:defRPr>
            </a:lvl1pPr>
          </a:lstStyle>
          <a:p>
            <a:pPr marL="0" lvl="0" algn="l" defTabSz="914400" rtl="0" eaLnBrk="1" latinLnBrk="0" hangingPunct="1">
              <a:buClr>
                <a:srgbClr val="9BCA60"/>
              </a:buClr>
              <a:buSzPct val="105000"/>
            </a:pPr>
            <a:r>
              <a:rPr lang="en-US"/>
              <a:t>Statistic copy goes here</a:t>
            </a:r>
          </a:p>
        </p:txBody>
      </p:sp>
      <p:sp>
        <p:nvSpPr>
          <p:cNvPr id="14" name="Content Placeholder 25">
            <a:extLst>
              <a:ext uri="{FF2B5EF4-FFF2-40B4-BE49-F238E27FC236}">
                <a16:creationId xmlns:a16="http://schemas.microsoft.com/office/drawing/2014/main" id="{C249C554-A182-D5D1-FBA2-10D9B5265418}"/>
              </a:ext>
            </a:extLst>
          </p:cNvPr>
          <p:cNvSpPr>
            <a:spLocks noGrp="1" noChangeAspect="1"/>
          </p:cNvSpPr>
          <p:nvPr>
            <p:ph sz="quarter" idx="12" hasCustomPrompt="1"/>
          </p:nvPr>
        </p:nvSpPr>
        <p:spPr>
          <a:xfrm>
            <a:off x="4371548" y="2989739"/>
            <a:ext cx="1276210" cy="1274394"/>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6" name="Text Placeholder 24">
            <a:extLst>
              <a:ext uri="{FF2B5EF4-FFF2-40B4-BE49-F238E27FC236}">
                <a16:creationId xmlns:a16="http://schemas.microsoft.com/office/drawing/2014/main" id="{04CC7ACD-9241-DE7C-A3A5-0AF1FAA7C2AB}"/>
              </a:ext>
            </a:extLst>
          </p:cNvPr>
          <p:cNvSpPr>
            <a:spLocks noGrp="1"/>
          </p:cNvSpPr>
          <p:nvPr>
            <p:ph type="body" sz="quarter" idx="21" hasCustomPrompt="1"/>
          </p:nvPr>
        </p:nvSpPr>
        <p:spPr>
          <a:xfrm>
            <a:off x="5899628" y="2979800"/>
            <a:ext cx="5805010" cy="1309688"/>
          </a:xfrm>
        </p:spPr>
        <p:txBody>
          <a:bodyPr/>
          <a:lstStyle>
            <a:lvl1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1pPr>
            <a:lvl2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2pPr>
            <a:lvl3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3pPr>
            <a:lvl4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4pPr>
            <a:lvl5pPr marL="0" indent="0" algn="l" defTabSz="914400" rtl="0" eaLnBrk="1" latinLnBrk="0" hangingPunct="1">
              <a:buClr>
                <a:srgbClr val="9BCA60"/>
              </a:buClr>
              <a:buSzPct val="105000"/>
              <a:buNone/>
              <a:defRPr lang="en-US" sz="1800" kern="1200" dirty="0">
                <a:solidFill>
                  <a:srgbClr val="3D5E70"/>
                </a:solidFill>
                <a:latin typeface="Gadugi" panose="020B0502040204020203" pitchFamily="34" charset="0"/>
                <a:ea typeface="Gadugi" panose="020B0502040204020203" pitchFamily="34" charset="0"/>
                <a:cs typeface="+mn-cs"/>
              </a:defRPr>
            </a:lvl5pPr>
          </a:lstStyle>
          <a:p>
            <a:pPr lvl="0"/>
            <a:r>
              <a:rPr lang="en-US"/>
              <a:t>Click to edit Master text styles/Icon copy goes here</a:t>
            </a:r>
          </a:p>
        </p:txBody>
      </p:sp>
      <p:sp>
        <p:nvSpPr>
          <p:cNvPr id="27" name="Content Placeholder 25">
            <a:extLst>
              <a:ext uri="{FF2B5EF4-FFF2-40B4-BE49-F238E27FC236}">
                <a16:creationId xmlns:a16="http://schemas.microsoft.com/office/drawing/2014/main" id="{F245C28E-A586-8FC1-A923-1746BB9BC975}"/>
              </a:ext>
            </a:extLst>
          </p:cNvPr>
          <p:cNvSpPr>
            <a:spLocks noGrp="1" noChangeAspect="1"/>
          </p:cNvSpPr>
          <p:nvPr>
            <p:ph sz="quarter" idx="22" hasCustomPrompt="1"/>
          </p:nvPr>
        </p:nvSpPr>
        <p:spPr>
          <a:xfrm>
            <a:off x="4371548" y="4932926"/>
            <a:ext cx="1276210" cy="1274394"/>
          </a:xfrm>
        </p:spPr>
        <p:txBody>
          <a:bodyPr>
            <a:normAutofit/>
          </a:bodyPr>
          <a:lstStyle>
            <a:lvl1pPr marL="0" indent="0">
              <a:buNone/>
              <a:defRPr lang="en-US" sz="1800" kern="1200" dirty="0">
                <a:solidFill>
                  <a:schemeClr val="bg2">
                    <a:lumMod val="75000"/>
                  </a:schemeClr>
                </a:solidFill>
                <a:latin typeface="Gadugi" panose="020B0502040204020203" pitchFamily="34" charset="0"/>
                <a:ea typeface="Gadugi" panose="020B0502040204020203" pitchFamily="34" charset="0"/>
                <a:cs typeface="+mn-cs"/>
              </a:defRPr>
            </a:lvl1pPr>
          </a:lstStyle>
          <a:p>
            <a:pPr lvl="0"/>
            <a:r>
              <a:rPr lang="en-US"/>
              <a:t>icon</a:t>
            </a:r>
          </a:p>
        </p:txBody>
      </p:sp>
      <p:sp>
        <p:nvSpPr>
          <p:cNvPr id="28" name="Text Placeholder 24">
            <a:extLst>
              <a:ext uri="{FF2B5EF4-FFF2-40B4-BE49-F238E27FC236}">
                <a16:creationId xmlns:a16="http://schemas.microsoft.com/office/drawing/2014/main" id="{014B7125-938E-230F-A4C3-8A7A92C229DC}"/>
              </a:ext>
            </a:extLst>
          </p:cNvPr>
          <p:cNvSpPr>
            <a:spLocks noGrp="1"/>
          </p:cNvSpPr>
          <p:nvPr>
            <p:ph type="body" sz="quarter" idx="23" hasCustomPrompt="1"/>
          </p:nvPr>
        </p:nvSpPr>
        <p:spPr>
          <a:xfrm>
            <a:off x="5899628" y="4922987"/>
            <a:ext cx="5805010" cy="1309688"/>
          </a:xfrm>
        </p:spPr>
        <p:txBody>
          <a:bodyPr/>
          <a:lstStyle>
            <a:lvl1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1pPr>
            <a:lvl2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2pPr>
            <a:lvl3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3pPr>
            <a:lvl4pPr marL="0" indent="0" algn="l" defTabSz="914400" rtl="0" eaLnBrk="1" latinLnBrk="0" hangingPunct="1">
              <a:buClr>
                <a:srgbClr val="9BCA60"/>
              </a:buClr>
              <a:buSzPct val="105000"/>
              <a:buNone/>
              <a:defRPr lang="en-US" sz="1800" kern="1200" dirty="0" smtClean="0">
                <a:solidFill>
                  <a:srgbClr val="3D5E70"/>
                </a:solidFill>
                <a:latin typeface="Gadugi" panose="020B0502040204020203" pitchFamily="34" charset="0"/>
                <a:ea typeface="Gadugi" panose="020B0502040204020203" pitchFamily="34" charset="0"/>
                <a:cs typeface="+mn-cs"/>
              </a:defRPr>
            </a:lvl4pPr>
            <a:lvl5pPr marL="0" indent="0" algn="l" defTabSz="914400" rtl="0" eaLnBrk="1" latinLnBrk="0" hangingPunct="1">
              <a:buClr>
                <a:srgbClr val="9BCA60"/>
              </a:buClr>
              <a:buSzPct val="105000"/>
              <a:buNone/>
              <a:defRPr lang="en-US" sz="1800" kern="1200" dirty="0">
                <a:solidFill>
                  <a:srgbClr val="3D5E70"/>
                </a:solidFill>
                <a:latin typeface="Gadugi" panose="020B0502040204020203" pitchFamily="34" charset="0"/>
                <a:ea typeface="Gadugi" panose="020B0502040204020203" pitchFamily="34" charset="0"/>
                <a:cs typeface="+mn-cs"/>
              </a:defRPr>
            </a:lvl5pPr>
          </a:lstStyle>
          <a:p>
            <a:pPr lvl="0"/>
            <a:r>
              <a:rPr lang="en-US"/>
              <a:t>Click to edit Master text styles/Icon copy goes here</a:t>
            </a:r>
          </a:p>
        </p:txBody>
      </p:sp>
    </p:spTree>
    <p:extLst>
      <p:ext uri="{BB962C8B-B14F-4D97-AF65-F5344CB8AC3E}">
        <p14:creationId xmlns:p14="http://schemas.microsoft.com/office/powerpoint/2010/main" val="94862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6F9D-7526-F57F-53A1-3225A88B1C2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83057FB-CE87-670F-1127-2677374D7987}"/>
              </a:ext>
            </a:extLst>
          </p:cNvPr>
          <p:cNvSpPr>
            <a:spLocks noGrp="1"/>
          </p:cNvSpPr>
          <p:nvPr>
            <p:ph type="sldNum" sz="quarter" idx="10"/>
          </p:nvPr>
        </p:nvSpPr>
        <p:spPr/>
        <p:txBody>
          <a:bodyPr/>
          <a:lstStyle/>
          <a:p>
            <a:fld id="{4D56FA98-0247-2B41-BD28-F475D554A952}" type="slidenum">
              <a:rPr lang="en-US" smtClean="0"/>
              <a:t>‹#›</a:t>
            </a:fld>
            <a:endParaRPr lang="en-US"/>
          </a:p>
        </p:txBody>
      </p:sp>
    </p:spTree>
    <p:extLst>
      <p:ext uri="{BB962C8B-B14F-4D97-AF65-F5344CB8AC3E}">
        <p14:creationId xmlns:p14="http://schemas.microsoft.com/office/powerpoint/2010/main" val="406656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F2C7-AE33-BD44-A69E-B0AA53504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C6A33-6421-FF4C-8347-3143CD0F42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95B52-F926-BC45-8D58-883353583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E8492BD-FBD4-C838-12BC-EEECEFB8E6B7}"/>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159129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297A-91B8-544D-8191-EF7E357964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31454A-5D84-3240-9541-93A119470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C8C-CA78-7846-9BB9-A8A53C5A5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A78BC-DBE2-2848-92F5-715947522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B9AD51-2F36-FB4A-BFAB-7144FFA201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6CEE844-70F6-D74B-C64F-E82F6DAEE891}"/>
              </a:ext>
            </a:extLst>
          </p:cNvPr>
          <p:cNvPicPr>
            <a:picLocks noChangeAspect="1"/>
          </p:cNvPicPr>
          <p:nvPr userDrawn="1"/>
        </p:nvPicPr>
        <p:blipFill>
          <a:blip r:embed="rId2"/>
          <a:stretch>
            <a:fillRect/>
          </a:stretch>
        </p:blipFill>
        <p:spPr>
          <a:xfrm>
            <a:off x="111367" y="6308519"/>
            <a:ext cx="457199" cy="457199"/>
          </a:xfrm>
          <a:prstGeom prst="rect">
            <a:avLst/>
          </a:prstGeom>
        </p:spPr>
      </p:pic>
    </p:spTree>
    <p:extLst>
      <p:ext uri="{BB962C8B-B14F-4D97-AF65-F5344CB8AC3E}">
        <p14:creationId xmlns:p14="http://schemas.microsoft.com/office/powerpoint/2010/main" val="238239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DB3B-7502-4148-8C93-7A87AAADB3A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7E44FB0-54FD-C64E-AE1A-7E09F413FE22}"/>
              </a:ext>
            </a:extLst>
          </p:cNvPr>
          <p:cNvSpPr>
            <a:spLocks noGrp="1"/>
          </p:cNvSpPr>
          <p:nvPr>
            <p:ph type="sldNum" sz="quarter" idx="12"/>
          </p:nvPr>
        </p:nvSpPr>
        <p:spPr/>
        <p:txBody>
          <a:bodyPr/>
          <a:lstStyle/>
          <a:p>
            <a:fld id="{4D56FA98-0247-2B41-BD28-F475D554A952}" type="slidenum">
              <a:rPr lang="en-US" smtClean="0"/>
              <a:t>‹#›</a:t>
            </a:fld>
            <a:endParaRPr lang="en-US"/>
          </a:p>
        </p:txBody>
      </p:sp>
      <p:pic>
        <p:nvPicPr>
          <p:cNvPr id="6" name="Picture 5">
            <a:extLst>
              <a:ext uri="{FF2B5EF4-FFF2-40B4-BE49-F238E27FC236}">
                <a16:creationId xmlns:a16="http://schemas.microsoft.com/office/drawing/2014/main" id="{C9C23458-73BE-B9FC-213F-E5C4705A4F2E}"/>
              </a:ext>
            </a:extLst>
          </p:cNvPr>
          <p:cNvPicPr>
            <a:picLocks noChangeAspect="1"/>
          </p:cNvPicPr>
          <p:nvPr userDrawn="1"/>
        </p:nvPicPr>
        <p:blipFill>
          <a:blip r:embed="rId2"/>
          <a:stretch>
            <a:fillRect/>
          </a:stretch>
        </p:blipFill>
        <p:spPr>
          <a:xfrm>
            <a:off x="111367" y="6308519"/>
            <a:ext cx="457199" cy="457199"/>
          </a:xfrm>
          <a:prstGeom prst="rect">
            <a:avLst/>
          </a:prstGeom>
        </p:spPr>
      </p:pic>
      <p:sp>
        <p:nvSpPr>
          <p:cNvPr id="3" name="Rectangle 2">
            <a:extLst>
              <a:ext uri="{FF2B5EF4-FFF2-40B4-BE49-F238E27FC236}">
                <a16:creationId xmlns:a16="http://schemas.microsoft.com/office/drawing/2014/main" id="{30B80030-E15B-7557-F56C-577A31E74A30}"/>
              </a:ext>
            </a:extLst>
          </p:cNvPr>
          <p:cNvSpPr/>
          <p:nvPr userDrawn="1"/>
        </p:nvSpPr>
        <p:spPr>
          <a:xfrm>
            <a:off x="1219200" y="3075709"/>
            <a:ext cx="1177636" cy="1177636"/>
          </a:xfrm>
          <a:prstGeom prst="rect">
            <a:avLst/>
          </a:prstGeom>
          <a:solidFill>
            <a:srgbClr val="0F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B058AB-43FA-B077-FF59-3F0453E4D628}"/>
              </a:ext>
            </a:extLst>
          </p:cNvPr>
          <p:cNvSpPr/>
          <p:nvPr userDrawn="1"/>
        </p:nvSpPr>
        <p:spPr>
          <a:xfrm>
            <a:off x="2632364" y="3075709"/>
            <a:ext cx="1177636" cy="1177636"/>
          </a:xfrm>
          <a:prstGeom prst="rect">
            <a:avLst/>
          </a:prstGeom>
          <a:solidFill>
            <a:srgbClr val="66B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F6555C-21FA-5E5D-5DC6-90139439B165}"/>
              </a:ext>
            </a:extLst>
          </p:cNvPr>
          <p:cNvSpPr/>
          <p:nvPr userDrawn="1"/>
        </p:nvSpPr>
        <p:spPr>
          <a:xfrm>
            <a:off x="4087092" y="3075709"/>
            <a:ext cx="1177636" cy="1177636"/>
          </a:xfrm>
          <a:prstGeom prst="rect">
            <a:avLst/>
          </a:prstGeom>
          <a:solidFill>
            <a:srgbClr val="9BC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969671-C69D-B04D-A7E4-52C0F6AB940E}"/>
              </a:ext>
            </a:extLst>
          </p:cNvPr>
          <p:cNvSpPr/>
          <p:nvPr userDrawn="1"/>
        </p:nvSpPr>
        <p:spPr>
          <a:xfrm>
            <a:off x="5555673" y="3075709"/>
            <a:ext cx="1177636" cy="1177636"/>
          </a:xfrm>
          <a:prstGeom prst="rect">
            <a:avLst/>
          </a:prstGeom>
          <a:solidFill>
            <a:srgbClr val="D1E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B90BBB-AE4A-B2D1-6885-CC71E45EF1E2}"/>
              </a:ext>
            </a:extLst>
          </p:cNvPr>
          <p:cNvSpPr/>
          <p:nvPr userDrawn="1"/>
        </p:nvSpPr>
        <p:spPr>
          <a:xfrm>
            <a:off x="6982692" y="3075709"/>
            <a:ext cx="1177636" cy="1177636"/>
          </a:xfrm>
          <a:prstGeom prst="rect">
            <a:avLst/>
          </a:prstGeom>
          <a:solidFill>
            <a:srgbClr val="3D5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89B10-241E-6886-4607-46E3FFF57B4D}"/>
              </a:ext>
            </a:extLst>
          </p:cNvPr>
          <p:cNvSpPr/>
          <p:nvPr userDrawn="1"/>
        </p:nvSpPr>
        <p:spPr>
          <a:xfrm>
            <a:off x="8368147" y="3075709"/>
            <a:ext cx="1177636" cy="1177636"/>
          </a:xfrm>
          <a:prstGeom prst="rect">
            <a:avLst/>
          </a:prstGeom>
          <a:solidFill>
            <a:srgbClr val="6A8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26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D6DEA7-BDFC-1A45-824B-F952C0642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B66A9-E84B-8445-9C88-AF5C2DF0E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ED44E9-A898-684E-8028-EC2D0D4D5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6FA98-0247-2B41-BD28-F475D554A952}" type="slidenum">
              <a:rPr lang="en-US" smtClean="0"/>
              <a:t>‹#›</a:t>
            </a:fld>
            <a:endParaRPr lang="en-US"/>
          </a:p>
        </p:txBody>
      </p:sp>
    </p:spTree>
    <p:extLst>
      <p:ext uri="{BB962C8B-B14F-4D97-AF65-F5344CB8AC3E}">
        <p14:creationId xmlns:p14="http://schemas.microsoft.com/office/powerpoint/2010/main" val="3095174866"/>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6" r:id="rId4"/>
    <p:sldLayoutId id="2147483663" r:id="rId5"/>
    <p:sldLayoutId id="214748367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xStyles>
    <p:titleStyle>
      <a:lvl1pPr algn="l" defTabSz="914400" rtl="0" eaLnBrk="1" latinLnBrk="0" hangingPunct="1">
        <a:lnSpc>
          <a:spcPct val="90000"/>
        </a:lnSpc>
        <a:spcBef>
          <a:spcPct val="0"/>
        </a:spcBef>
        <a:buNone/>
        <a:defRPr sz="4400" b="0" i="0" kern="1200">
          <a:solidFill>
            <a:srgbClr val="0F824E"/>
          </a:solidFill>
          <a:latin typeface="Rockwell" panose="02060603020205020403" pitchFamily="18"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F824E"/>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rgbClr val="66B561"/>
        </a:buClr>
        <a:buSzPct val="120000"/>
        <a:buFont typeface="Wingdings" pitchFamily="2" charset="2"/>
        <a:buChar char="§"/>
        <a:tabLst/>
        <a:defRPr sz="1800" b="0" i="0" kern="1200">
          <a:solidFill>
            <a:srgbClr val="3D5E70"/>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rgbClr val="66B561"/>
        </a:buClr>
        <a:buSzPct val="80000"/>
        <a:buFont typeface="Wingdings" pitchFamily="2" charset="2"/>
        <a:buChar char="§"/>
        <a:tabLst/>
        <a:defRPr sz="1800" b="0" i="0" kern="1200">
          <a:solidFill>
            <a:srgbClr val="3D5E70"/>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rgbClr val="9BCA60"/>
        </a:buClr>
        <a:buSzPct val="100000"/>
        <a:buFont typeface="System Font Regular"/>
        <a:buChar char="⌯"/>
        <a:tabLst/>
        <a:defRPr sz="1400" b="0" i="0" kern="1200">
          <a:solidFill>
            <a:srgbClr val="6A899F"/>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rgbClr val="9BCA60"/>
        </a:buClr>
        <a:buSzPct val="100000"/>
        <a:buFont typeface="System Font Regular"/>
        <a:buChar char="⁃"/>
        <a:tabLst/>
        <a:defRPr sz="1400" b="0" i="0" kern="1200">
          <a:solidFill>
            <a:srgbClr val="6A899F"/>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D6DEA7-BDFC-1A45-824B-F952C0642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B66A9-E84B-8445-9C88-AF5C2DF0E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ED44E9-A898-684E-8028-EC2D0D4D5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6FA98-0247-2B41-BD28-F475D554A952}" type="slidenum">
              <a:rPr lang="en-US" smtClean="0"/>
              <a:t>‹#›</a:t>
            </a:fld>
            <a:endParaRPr lang="en-US"/>
          </a:p>
        </p:txBody>
      </p:sp>
    </p:spTree>
    <p:extLst>
      <p:ext uri="{BB962C8B-B14F-4D97-AF65-F5344CB8AC3E}">
        <p14:creationId xmlns:p14="http://schemas.microsoft.com/office/powerpoint/2010/main" val="41775914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00" rtl="0" eaLnBrk="1" latinLnBrk="0" hangingPunct="1">
        <a:lnSpc>
          <a:spcPct val="90000"/>
        </a:lnSpc>
        <a:spcBef>
          <a:spcPct val="0"/>
        </a:spcBef>
        <a:buNone/>
        <a:defRPr sz="4400" b="0" i="0" kern="1200">
          <a:solidFill>
            <a:schemeClr val="accent1"/>
          </a:solidFill>
          <a:latin typeface="Rockwell" panose="02060603020205020403" pitchFamily="18"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7.emf"/><Relationship Id="rId5" Type="http://schemas.openxmlformats.org/officeDocument/2006/relationships/image" Target="../media/image23.emf"/><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6.emf"/><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7.emf"/><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17.emf"/><Relationship Id="rId4" Type="http://schemas.openxmlformats.org/officeDocument/2006/relationships/image" Target="../media/image23.emf"/><Relationship Id="rId9" Type="http://schemas.openxmlformats.org/officeDocument/2006/relationships/image" Target="../media/image31.em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F858BD-62F8-810B-3616-D798B2C47114}"/>
              </a:ext>
            </a:extLst>
          </p:cNvPr>
          <p:cNvSpPr>
            <a:spLocks noGrp="1"/>
          </p:cNvSpPr>
          <p:nvPr>
            <p:ph type="ctrTitle"/>
          </p:nvPr>
        </p:nvSpPr>
        <p:spPr/>
        <p:txBody>
          <a:bodyPr>
            <a:normAutofit/>
          </a:bodyPr>
          <a:lstStyle/>
          <a:p>
            <a:r>
              <a:rPr lang="en-US">
                <a:solidFill>
                  <a:schemeClr val="tx2"/>
                </a:solidFill>
              </a:rPr>
              <a:t>THE FOOD RETAILING INDUSTRY SPEAKS 2023 </a:t>
            </a:r>
          </a:p>
        </p:txBody>
      </p:sp>
      <p:sp>
        <p:nvSpPr>
          <p:cNvPr id="13" name="Subtitle 12">
            <a:extLst>
              <a:ext uri="{FF2B5EF4-FFF2-40B4-BE49-F238E27FC236}">
                <a16:creationId xmlns:a16="http://schemas.microsoft.com/office/drawing/2014/main" id="{A864B66B-7D18-5148-2ADC-2DC0CBB78A4A}"/>
              </a:ext>
            </a:extLst>
          </p:cNvPr>
          <p:cNvSpPr>
            <a:spLocks noGrp="1"/>
          </p:cNvSpPr>
          <p:nvPr>
            <p:ph type="subTitle" idx="1"/>
          </p:nvPr>
        </p:nvSpPr>
        <p:spPr/>
        <p:txBody>
          <a:bodyPr/>
          <a:lstStyle/>
          <a:p>
            <a:r>
              <a:rPr lang="en-US">
                <a:solidFill>
                  <a:schemeClr val="accent2"/>
                </a:solidFill>
              </a:rPr>
              <a:t>Continuing to Innovate in Challenging Times </a:t>
            </a:r>
          </a:p>
        </p:txBody>
      </p:sp>
      <p:sp>
        <p:nvSpPr>
          <p:cNvPr id="14" name="Content Placeholder 13">
            <a:extLst>
              <a:ext uri="{FF2B5EF4-FFF2-40B4-BE49-F238E27FC236}">
                <a16:creationId xmlns:a16="http://schemas.microsoft.com/office/drawing/2014/main" id="{740CF63A-58AC-36B4-9EF8-01DEB650BE62}"/>
              </a:ext>
            </a:extLst>
          </p:cNvPr>
          <p:cNvSpPr>
            <a:spLocks noGrp="1"/>
          </p:cNvSpPr>
          <p:nvPr>
            <p:ph sz="quarter" idx="10"/>
          </p:nvPr>
        </p:nvSpPr>
        <p:spPr>
          <a:xfrm>
            <a:off x="336550" y="2719080"/>
            <a:ext cx="3487738" cy="312738"/>
          </a:xfrm>
        </p:spPr>
        <p:txBody>
          <a:bodyPr/>
          <a:lstStyle/>
          <a:p>
            <a:r>
              <a:rPr lang="en-US">
                <a:solidFill>
                  <a:schemeClr val="accent2"/>
                </a:solidFill>
              </a:rPr>
              <a:t>JULY 2023</a:t>
            </a:r>
          </a:p>
        </p:txBody>
      </p:sp>
    </p:spTree>
    <p:extLst>
      <p:ext uri="{BB962C8B-B14F-4D97-AF65-F5344CB8AC3E}">
        <p14:creationId xmlns:p14="http://schemas.microsoft.com/office/powerpoint/2010/main" val="267713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ABCD-58E0-FD1F-77E1-95BF93AA9F8A}"/>
              </a:ext>
            </a:extLst>
          </p:cNvPr>
          <p:cNvSpPr>
            <a:spLocks noGrp="1"/>
          </p:cNvSpPr>
          <p:nvPr>
            <p:ph type="title"/>
          </p:nvPr>
        </p:nvSpPr>
        <p:spPr/>
        <p:txBody>
          <a:bodyPr/>
          <a:lstStyle/>
          <a:p>
            <a:r>
              <a:rPr lang="en-US"/>
              <a:t>FOOD RETAILERS CONTINUE TO FOCUS ON PROVIDING VALUE </a:t>
            </a:r>
          </a:p>
        </p:txBody>
      </p:sp>
      <p:sp>
        <p:nvSpPr>
          <p:cNvPr id="3" name="TextBox 2">
            <a:extLst>
              <a:ext uri="{FF2B5EF4-FFF2-40B4-BE49-F238E27FC236}">
                <a16:creationId xmlns:a16="http://schemas.microsoft.com/office/drawing/2014/main" id="{9E224922-6F2C-3227-FFE7-27C6D471CCBB}"/>
              </a:ext>
            </a:extLst>
          </p:cNvPr>
          <p:cNvSpPr txBox="1"/>
          <p:nvPr/>
        </p:nvSpPr>
        <p:spPr>
          <a:xfrm>
            <a:off x="703385" y="1825013"/>
            <a:ext cx="10944665" cy="461665"/>
          </a:xfrm>
          <a:prstGeom prst="rect">
            <a:avLst/>
          </a:prstGeom>
          <a:noFill/>
        </p:spPr>
        <p:txBody>
          <a:bodyPr wrap="square" rtlCol="0">
            <a:spAutoFit/>
          </a:bodyPr>
          <a:lstStyle/>
          <a:p>
            <a:pPr algn="ctr"/>
            <a:r>
              <a:rPr lang="en-US" sz="2400">
                <a:solidFill>
                  <a:schemeClr val="accent1"/>
                </a:solidFill>
                <a:latin typeface="Rockwell" panose="02060603020205020403" pitchFamily="18" charset="77"/>
                <a:ea typeface="Gadugi" panose="020B0502040204020203" pitchFamily="34" charset="0"/>
              </a:rPr>
              <a:t>Private Brands Provide High Quality Value</a:t>
            </a:r>
          </a:p>
        </p:txBody>
      </p:sp>
      <p:sp>
        <p:nvSpPr>
          <p:cNvPr id="5" name="TextBox 4">
            <a:extLst>
              <a:ext uri="{FF2B5EF4-FFF2-40B4-BE49-F238E27FC236}">
                <a16:creationId xmlns:a16="http://schemas.microsoft.com/office/drawing/2014/main" id="{9C6FA4F9-B723-3ED7-D5DB-A6948AE70B59}"/>
              </a:ext>
            </a:extLst>
          </p:cNvPr>
          <p:cNvSpPr txBox="1"/>
          <p:nvPr/>
        </p:nvSpPr>
        <p:spPr>
          <a:xfrm>
            <a:off x="4440534" y="3610811"/>
            <a:ext cx="3262493" cy="1200329"/>
          </a:xfrm>
          <a:prstGeom prst="rect">
            <a:avLst/>
          </a:prstGeom>
          <a:noFill/>
        </p:spPr>
        <p:txBody>
          <a:bodyPr wrap="square" rtlCol="0">
            <a:spAutoFit/>
          </a:bodyPr>
          <a:lstStyle/>
          <a:p>
            <a:pPr algn="ctr"/>
            <a:r>
              <a:rPr lang="en-US" dirty="0">
                <a:latin typeface="Gadugi" panose="020B0502040204020203" pitchFamily="34" charset="0"/>
                <a:ea typeface="Gadugi" panose="020B0502040204020203" pitchFamily="34" charset="0"/>
              </a:rPr>
              <a:t>Of customers already purchasing more private brands expect to buy more in the future*</a:t>
            </a:r>
          </a:p>
        </p:txBody>
      </p:sp>
      <p:sp>
        <p:nvSpPr>
          <p:cNvPr id="6" name="TextBox 5">
            <a:extLst>
              <a:ext uri="{FF2B5EF4-FFF2-40B4-BE49-F238E27FC236}">
                <a16:creationId xmlns:a16="http://schemas.microsoft.com/office/drawing/2014/main" id="{E1753F69-0963-AF1D-1090-9502FA5CE131}"/>
              </a:ext>
            </a:extLst>
          </p:cNvPr>
          <p:cNvSpPr txBox="1"/>
          <p:nvPr/>
        </p:nvSpPr>
        <p:spPr>
          <a:xfrm>
            <a:off x="7669541" y="3610811"/>
            <a:ext cx="4138146" cy="646331"/>
          </a:xfrm>
          <a:prstGeom prst="rect">
            <a:avLst/>
          </a:prstGeom>
          <a:noFill/>
        </p:spPr>
        <p:txBody>
          <a:bodyPr wrap="square" rtlCol="0">
            <a:spAutoFit/>
          </a:bodyPr>
          <a:lstStyle/>
          <a:p>
            <a:pPr algn="ctr"/>
            <a:r>
              <a:rPr lang="en-US">
                <a:latin typeface="Gadugi" panose="020B0502040204020203" pitchFamily="34" charset="0"/>
                <a:ea typeface="Gadugi" panose="020B0502040204020203" pitchFamily="34" charset="0"/>
              </a:rPr>
              <a:t>Of retailers showcasing private brands as high-quality value alternatives</a:t>
            </a:r>
          </a:p>
        </p:txBody>
      </p:sp>
      <p:sp>
        <p:nvSpPr>
          <p:cNvPr id="7" name="TextBox 6">
            <a:extLst>
              <a:ext uri="{FF2B5EF4-FFF2-40B4-BE49-F238E27FC236}">
                <a16:creationId xmlns:a16="http://schemas.microsoft.com/office/drawing/2014/main" id="{BE18CD22-4063-CA85-A313-B59A2A168ED2}"/>
              </a:ext>
            </a:extLst>
          </p:cNvPr>
          <p:cNvSpPr txBox="1"/>
          <p:nvPr/>
        </p:nvSpPr>
        <p:spPr>
          <a:xfrm>
            <a:off x="1692755" y="5688417"/>
            <a:ext cx="4397777" cy="646331"/>
          </a:xfrm>
          <a:prstGeom prst="rect">
            <a:avLst/>
          </a:prstGeom>
          <a:noFill/>
        </p:spPr>
        <p:txBody>
          <a:bodyPr wrap="square" rtlCol="0">
            <a:spAutoFit/>
          </a:bodyPr>
          <a:lstStyle/>
          <a:p>
            <a:pPr algn="ctr"/>
            <a:r>
              <a:rPr lang="en-US">
                <a:latin typeface="Gadugi" panose="020B0502040204020203" pitchFamily="34" charset="0"/>
                <a:ea typeface="Gadugi" panose="020B0502040204020203" pitchFamily="34" charset="0"/>
              </a:rPr>
              <a:t>Of retailers say private brands are extremely important to their organization</a:t>
            </a:r>
          </a:p>
        </p:txBody>
      </p:sp>
      <p:sp>
        <p:nvSpPr>
          <p:cNvPr id="10" name="TextBox 9">
            <a:extLst>
              <a:ext uri="{FF2B5EF4-FFF2-40B4-BE49-F238E27FC236}">
                <a16:creationId xmlns:a16="http://schemas.microsoft.com/office/drawing/2014/main" id="{05A2288E-B05E-12D3-5204-4623034812E5}"/>
              </a:ext>
            </a:extLst>
          </p:cNvPr>
          <p:cNvSpPr txBox="1"/>
          <p:nvPr/>
        </p:nvSpPr>
        <p:spPr>
          <a:xfrm>
            <a:off x="6325355" y="5688417"/>
            <a:ext cx="4276577" cy="646331"/>
          </a:xfrm>
          <a:prstGeom prst="rect">
            <a:avLst/>
          </a:prstGeom>
          <a:noFill/>
        </p:spPr>
        <p:txBody>
          <a:bodyPr wrap="square" rtlCol="0">
            <a:spAutoFit/>
          </a:bodyPr>
          <a:lstStyle/>
          <a:p>
            <a:pPr algn="ctr"/>
            <a:r>
              <a:rPr lang="en-US" dirty="0">
                <a:latin typeface="Gadugi" panose="020B0502040204020203" pitchFamily="34" charset="0"/>
                <a:ea typeface="Gadugi" panose="020B0502040204020203" pitchFamily="34" charset="0"/>
              </a:rPr>
              <a:t>Plan to increase private brand investments in the next two years</a:t>
            </a:r>
          </a:p>
        </p:txBody>
      </p:sp>
      <p:sp>
        <p:nvSpPr>
          <p:cNvPr id="4" name="TextBox 3">
            <a:extLst>
              <a:ext uri="{FF2B5EF4-FFF2-40B4-BE49-F238E27FC236}">
                <a16:creationId xmlns:a16="http://schemas.microsoft.com/office/drawing/2014/main" id="{97386EAA-4D90-2354-A6E0-6F6F6C866ED2}"/>
              </a:ext>
            </a:extLst>
          </p:cNvPr>
          <p:cNvSpPr txBox="1"/>
          <p:nvPr/>
        </p:nvSpPr>
        <p:spPr>
          <a:xfrm>
            <a:off x="862299" y="3610215"/>
            <a:ext cx="2833050" cy="1200329"/>
          </a:xfrm>
          <a:prstGeom prst="rect">
            <a:avLst/>
          </a:prstGeom>
          <a:noFill/>
        </p:spPr>
        <p:txBody>
          <a:bodyPr wrap="square" rtlCol="0">
            <a:spAutoFit/>
          </a:bodyPr>
          <a:lstStyle/>
          <a:p>
            <a:pPr algn="ctr"/>
            <a:r>
              <a:rPr lang="en-US" dirty="0">
                <a:latin typeface="Gadugi" panose="020B0502040204020203" pitchFamily="34" charset="0"/>
                <a:ea typeface="Gadugi" panose="020B0502040204020203" pitchFamily="34" charset="0"/>
              </a:rPr>
              <a:t>Of consumers said higher prices </a:t>
            </a:r>
            <a:r>
              <a:rPr lang="en-US">
                <a:latin typeface="Gadugi" panose="020B0502040204020203" pitchFamily="34" charset="0"/>
                <a:ea typeface="Gadugi" panose="020B0502040204020203" pitchFamily="34" charset="0"/>
              </a:rPr>
              <a:t>due</a:t>
            </a:r>
            <a:r>
              <a:rPr lang="en-US" dirty="0">
                <a:latin typeface="Gadugi" panose="020B0502040204020203" pitchFamily="34" charset="0"/>
                <a:ea typeface="Gadugi" panose="020B0502040204020203" pitchFamily="34" charset="0"/>
              </a:rPr>
              <a:t> to inflation have led them to buy more private brands*</a:t>
            </a:r>
          </a:p>
        </p:txBody>
      </p:sp>
      <p:grpSp>
        <p:nvGrpSpPr>
          <p:cNvPr id="21" name="Group 20">
            <a:extLst>
              <a:ext uri="{FF2B5EF4-FFF2-40B4-BE49-F238E27FC236}">
                <a16:creationId xmlns:a16="http://schemas.microsoft.com/office/drawing/2014/main" id="{B83A9F71-ACF7-7FDD-AF87-BA5A7082FEB0}"/>
              </a:ext>
            </a:extLst>
          </p:cNvPr>
          <p:cNvGrpSpPr/>
          <p:nvPr/>
        </p:nvGrpSpPr>
        <p:grpSpPr>
          <a:xfrm>
            <a:off x="7892143" y="4523294"/>
            <a:ext cx="1172498" cy="1143000"/>
            <a:chOff x="7892143" y="4456928"/>
            <a:chExt cx="1172498" cy="1143000"/>
          </a:xfrm>
        </p:grpSpPr>
        <p:pic>
          <p:nvPicPr>
            <p:cNvPr id="14" name="Picture 13">
              <a:extLst>
                <a:ext uri="{FF2B5EF4-FFF2-40B4-BE49-F238E27FC236}">
                  <a16:creationId xmlns:a16="http://schemas.microsoft.com/office/drawing/2014/main" id="{98509BFB-FAAA-81C0-22D7-BB895B24987F}"/>
                </a:ext>
              </a:extLst>
            </p:cNvPr>
            <p:cNvPicPr>
              <a:picLocks noChangeAspect="1"/>
            </p:cNvPicPr>
            <p:nvPr/>
          </p:nvPicPr>
          <p:blipFill>
            <a:blip r:embed="rId3"/>
            <a:srcRect/>
            <a:stretch/>
          </p:blipFill>
          <p:spPr>
            <a:xfrm>
              <a:off x="7892143" y="4456928"/>
              <a:ext cx="1143000" cy="1143000"/>
            </a:xfrm>
            <a:prstGeom prst="rect">
              <a:avLst/>
            </a:prstGeom>
          </p:spPr>
        </p:pic>
        <p:sp>
          <p:nvSpPr>
            <p:cNvPr id="17" name="TextBox 16">
              <a:extLst>
                <a:ext uri="{FF2B5EF4-FFF2-40B4-BE49-F238E27FC236}">
                  <a16:creationId xmlns:a16="http://schemas.microsoft.com/office/drawing/2014/main" id="{9C810319-2B7D-14E7-6937-E0C8865F3F4E}"/>
                </a:ext>
              </a:extLst>
            </p:cNvPr>
            <p:cNvSpPr txBox="1"/>
            <p:nvPr/>
          </p:nvSpPr>
          <p:spPr>
            <a:xfrm>
              <a:off x="7892143" y="4810632"/>
              <a:ext cx="1172498" cy="466101"/>
            </a:xfrm>
            <a:prstGeom prst="rect">
              <a:avLst/>
            </a:prstGeom>
            <a:noFill/>
          </p:spPr>
          <p:txBody>
            <a:bodyPr wrap="square" rtlCol="0" anchor="ctr">
              <a:spAutoFit/>
            </a:bodyPr>
            <a:lstStyle/>
            <a:p>
              <a:pPr algn="ctr"/>
              <a:r>
                <a:rPr lang="en-US" sz="2400" b="1" spc="-30">
                  <a:solidFill>
                    <a:schemeClr val="accent1"/>
                  </a:solidFill>
                  <a:latin typeface="Rockwell" panose="02060603020205020403" pitchFamily="18" charset="77"/>
                </a:rPr>
                <a:t>80%</a:t>
              </a:r>
            </a:p>
          </p:txBody>
        </p:sp>
      </p:grpSp>
      <p:grpSp>
        <p:nvGrpSpPr>
          <p:cNvPr id="20" name="Group 19">
            <a:extLst>
              <a:ext uri="{FF2B5EF4-FFF2-40B4-BE49-F238E27FC236}">
                <a16:creationId xmlns:a16="http://schemas.microsoft.com/office/drawing/2014/main" id="{61F0EF90-3C0F-AAAC-E1C5-A2CD5ABC54C4}"/>
              </a:ext>
            </a:extLst>
          </p:cNvPr>
          <p:cNvGrpSpPr/>
          <p:nvPr/>
        </p:nvGrpSpPr>
        <p:grpSpPr>
          <a:xfrm>
            <a:off x="3297534" y="4523294"/>
            <a:ext cx="1180359" cy="1143000"/>
            <a:chOff x="3297534" y="4501173"/>
            <a:chExt cx="1180359" cy="1143000"/>
          </a:xfrm>
        </p:grpSpPr>
        <p:pic>
          <p:nvPicPr>
            <p:cNvPr id="12" name="Picture 11">
              <a:extLst>
                <a:ext uri="{FF2B5EF4-FFF2-40B4-BE49-F238E27FC236}">
                  <a16:creationId xmlns:a16="http://schemas.microsoft.com/office/drawing/2014/main" id="{7FE66218-248D-616D-7FEE-1BF39E2057D1}"/>
                </a:ext>
              </a:extLst>
            </p:cNvPr>
            <p:cNvPicPr>
              <a:picLocks noChangeAspect="1"/>
            </p:cNvPicPr>
            <p:nvPr/>
          </p:nvPicPr>
          <p:blipFill>
            <a:blip r:embed="rId4"/>
            <a:stretch>
              <a:fillRect/>
            </a:stretch>
          </p:blipFill>
          <p:spPr>
            <a:xfrm>
              <a:off x="3297534" y="4501173"/>
              <a:ext cx="1143000" cy="1143000"/>
            </a:xfrm>
            <a:prstGeom prst="rect">
              <a:avLst/>
            </a:prstGeom>
          </p:spPr>
        </p:pic>
        <p:sp>
          <p:nvSpPr>
            <p:cNvPr id="19" name="TextBox 18">
              <a:extLst>
                <a:ext uri="{FF2B5EF4-FFF2-40B4-BE49-F238E27FC236}">
                  <a16:creationId xmlns:a16="http://schemas.microsoft.com/office/drawing/2014/main" id="{1CB3A4B3-94C7-749F-4BA1-ABD96CD2FE42}"/>
                </a:ext>
              </a:extLst>
            </p:cNvPr>
            <p:cNvSpPr txBox="1"/>
            <p:nvPr/>
          </p:nvSpPr>
          <p:spPr>
            <a:xfrm>
              <a:off x="3305395" y="4854876"/>
              <a:ext cx="1172498" cy="466101"/>
            </a:xfrm>
            <a:prstGeom prst="rect">
              <a:avLst/>
            </a:prstGeom>
            <a:noFill/>
          </p:spPr>
          <p:txBody>
            <a:bodyPr wrap="square" rtlCol="0" anchor="ctr">
              <a:spAutoFit/>
            </a:bodyPr>
            <a:lstStyle/>
            <a:p>
              <a:pPr algn="ctr"/>
              <a:r>
                <a:rPr lang="en-US" sz="2400" b="1" spc="-30">
                  <a:solidFill>
                    <a:schemeClr val="accent1"/>
                  </a:solidFill>
                  <a:latin typeface="Rockwell" panose="02060603020205020403" pitchFamily="18" charset="77"/>
                </a:rPr>
                <a:t>90%</a:t>
              </a:r>
            </a:p>
          </p:txBody>
        </p:sp>
      </p:grpSp>
      <p:grpSp>
        <p:nvGrpSpPr>
          <p:cNvPr id="25" name="Group 24">
            <a:extLst>
              <a:ext uri="{FF2B5EF4-FFF2-40B4-BE49-F238E27FC236}">
                <a16:creationId xmlns:a16="http://schemas.microsoft.com/office/drawing/2014/main" id="{30CF7D45-A764-8E31-206D-658B08CAF278}"/>
              </a:ext>
            </a:extLst>
          </p:cNvPr>
          <p:cNvGrpSpPr/>
          <p:nvPr/>
        </p:nvGrpSpPr>
        <p:grpSpPr>
          <a:xfrm>
            <a:off x="1692755" y="2449601"/>
            <a:ext cx="1156447" cy="1130439"/>
            <a:chOff x="1895037" y="2364555"/>
            <a:chExt cx="1156447" cy="1130439"/>
          </a:xfrm>
        </p:grpSpPr>
        <p:pic>
          <p:nvPicPr>
            <p:cNvPr id="16" name="Picture 15">
              <a:extLst>
                <a:ext uri="{FF2B5EF4-FFF2-40B4-BE49-F238E27FC236}">
                  <a16:creationId xmlns:a16="http://schemas.microsoft.com/office/drawing/2014/main" id="{AFD32877-5919-BAE9-1CCC-46AAD714F6EC}"/>
                </a:ext>
              </a:extLst>
            </p:cNvPr>
            <p:cNvPicPr>
              <a:picLocks noChangeAspect="1"/>
            </p:cNvPicPr>
            <p:nvPr/>
          </p:nvPicPr>
          <p:blipFill>
            <a:blip r:embed="rId5"/>
            <a:srcRect/>
            <a:stretch/>
          </p:blipFill>
          <p:spPr>
            <a:xfrm>
              <a:off x="1895037" y="2364555"/>
              <a:ext cx="1143000" cy="1130439"/>
            </a:xfrm>
            <a:prstGeom prst="rect">
              <a:avLst/>
            </a:prstGeom>
          </p:spPr>
        </p:pic>
        <p:sp>
          <p:nvSpPr>
            <p:cNvPr id="22" name="TextBox 21">
              <a:extLst>
                <a:ext uri="{FF2B5EF4-FFF2-40B4-BE49-F238E27FC236}">
                  <a16:creationId xmlns:a16="http://schemas.microsoft.com/office/drawing/2014/main" id="{A02A21A1-530F-A8C0-EC06-5A0E5825DA36}"/>
                </a:ext>
              </a:extLst>
            </p:cNvPr>
            <p:cNvSpPr txBox="1"/>
            <p:nvPr/>
          </p:nvSpPr>
          <p:spPr>
            <a:xfrm>
              <a:off x="1910728" y="2696724"/>
              <a:ext cx="1140756" cy="466101"/>
            </a:xfrm>
            <a:prstGeom prst="rect">
              <a:avLst/>
            </a:prstGeom>
            <a:noFill/>
          </p:spPr>
          <p:txBody>
            <a:bodyPr wrap="square" rtlCol="0" anchor="ctr">
              <a:spAutoFit/>
            </a:bodyPr>
            <a:lstStyle/>
            <a:p>
              <a:pPr algn="ctr"/>
              <a:r>
                <a:rPr lang="en-US" sz="2400" b="1" spc="-30">
                  <a:solidFill>
                    <a:schemeClr val="accent1"/>
                  </a:solidFill>
                  <a:latin typeface="Rockwell" panose="02060603020205020403" pitchFamily="18" charset="77"/>
                </a:rPr>
                <a:t>35%</a:t>
              </a:r>
            </a:p>
          </p:txBody>
        </p:sp>
      </p:grpSp>
      <p:grpSp>
        <p:nvGrpSpPr>
          <p:cNvPr id="26" name="Group 25">
            <a:extLst>
              <a:ext uri="{FF2B5EF4-FFF2-40B4-BE49-F238E27FC236}">
                <a16:creationId xmlns:a16="http://schemas.microsoft.com/office/drawing/2014/main" id="{DD648857-977D-80A3-807B-2485D4FEC983}"/>
              </a:ext>
            </a:extLst>
          </p:cNvPr>
          <p:cNvGrpSpPr/>
          <p:nvPr/>
        </p:nvGrpSpPr>
        <p:grpSpPr>
          <a:xfrm>
            <a:off x="5531195" y="2434474"/>
            <a:ext cx="1164442" cy="1143000"/>
            <a:chOff x="5531195" y="2358274"/>
            <a:chExt cx="1164442" cy="1143000"/>
          </a:xfrm>
        </p:grpSpPr>
        <p:pic>
          <p:nvPicPr>
            <p:cNvPr id="15" name="Picture 14">
              <a:extLst>
                <a:ext uri="{FF2B5EF4-FFF2-40B4-BE49-F238E27FC236}">
                  <a16:creationId xmlns:a16="http://schemas.microsoft.com/office/drawing/2014/main" id="{CA13633E-A418-9677-C24F-5344E6B9C9A1}"/>
                </a:ext>
              </a:extLst>
            </p:cNvPr>
            <p:cNvPicPr>
              <a:picLocks noChangeAspect="1"/>
            </p:cNvPicPr>
            <p:nvPr/>
          </p:nvPicPr>
          <p:blipFill>
            <a:blip r:embed="rId6"/>
            <a:srcRect/>
            <a:stretch/>
          </p:blipFill>
          <p:spPr>
            <a:xfrm>
              <a:off x="5531195" y="2358274"/>
              <a:ext cx="1143000" cy="1143000"/>
            </a:xfrm>
            <a:prstGeom prst="rect">
              <a:avLst/>
            </a:prstGeom>
          </p:spPr>
        </p:pic>
        <p:sp>
          <p:nvSpPr>
            <p:cNvPr id="23" name="TextBox 22">
              <a:extLst>
                <a:ext uri="{FF2B5EF4-FFF2-40B4-BE49-F238E27FC236}">
                  <a16:creationId xmlns:a16="http://schemas.microsoft.com/office/drawing/2014/main" id="{56384136-C636-3B19-67C6-96E45328C1B0}"/>
                </a:ext>
              </a:extLst>
            </p:cNvPr>
            <p:cNvSpPr txBox="1"/>
            <p:nvPr/>
          </p:nvSpPr>
          <p:spPr>
            <a:xfrm>
              <a:off x="5554881" y="2696724"/>
              <a:ext cx="1140756" cy="466101"/>
            </a:xfrm>
            <a:prstGeom prst="rect">
              <a:avLst/>
            </a:prstGeom>
            <a:noFill/>
          </p:spPr>
          <p:txBody>
            <a:bodyPr wrap="square" rtlCol="0" anchor="ctr">
              <a:spAutoFit/>
            </a:bodyPr>
            <a:lstStyle/>
            <a:p>
              <a:pPr algn="ctr"/>
              <a:r>
                <a:rPr lang="en-US" sz="2400" b="1" spc="-30">
                  <a:solidFill>
                    <a:schemeClr val="accent1"/>
                  </a:solidFill>
                  <a:latin typeface="Rockwell" panose="02060603020205020403" pitchFamily="18" charset="77"/>
                </a:rPr>
                <a:t>77%</a:t>
              </a:r>
            </a:p>
          </p:txBody>
        </p:sp>
      </p:grpSp>
      <p:grpSp>
        <p:nvGrpSpPr>
          <p:cNvPr id="27" name="Group 26">
            <a:extLst>
              <a:ext uri="{FF2B5EF4-FFF2-40B4-BE49-F238E27FC236}">
                <a16:creationId xmlns:a16="http://schemas.microsoft.com/office/drawing/2014/main" id="{6EFB0AD3-BB55-AE45-B819-6F3AF52C76EF}"/>
              </a:ext>
            </a:extLst>
          </p:cNvPr>
          <p:cNvGrpSpPr/>
          <p:nvPr/>
        </p:nvGrpSpPr>
        <p:grpSpPr>
          <a:xfrm>
            <a:off x="9167351" y="2434474"/>
            <a:ext cx="1143000" cy="1143000"/>
            <a:chOff x="9167351" y="2358274"/>
            <a:chExt cx="1143000" cy="1143000"/>
          </a:xfrm>
        </p:grpSpPr>
        <p:pic>
          <p:nvPicPr>
            <p:cNvPr id="13" name="Picture 12">
              <a:extLst>
                <a:ext uri="{FF2B5EF4-FFF2-40B4-BE49-F238E27FC236}">
                  <a16:creationId xmlns:a16="http://schemas.microsoft.com/office/drawing/2014/main" id="{CFD36EF8-170D-91C9-67EE-637BC143E313}"/>
                </a:ext>
              </a:extLst>
            </p:cNvPr>
            <p:cNvPicPr>
              <a:picLocks noChangeAspect="1"/>
            </p:cNvPicPr>
            <p:nvPr/>
          </p:nvPicPr>
          <p:blipFill>
            <a:blip r:embed="rId7"/>
            <a:srcRect/>
            <a:stretch/>
          </p:blipFill>
          <p:spPr>
            <a:xfrm>
              <a:off x="9167351" y="2358274"/>
              <a:ext cx="1143000" cy="1143000"/>
            </a:xfrm>
            <a:prstGeom prst="rect">
              <a:avLst/>
            </a:prstGeom>
          </p:spPr>
        </p:pic>
        <p:sp>
          <p:nvSpPr>
            <p:cNvPr id="24" name="TextBox 23">
              <a:extLst>
                <a:ext uri="{FF2B5EF4-FFF2-40B4-BE49-F238E27FC236}">
                  <a16:creationId xmlns:a16="http://schemas.microsoft.com/office/drawing/2014/main" id="{1D2F62EF-5500-90AC-DBB5-58B35E5DBB9E}"/>
                </a:ext>
              </a:extLst>
            </p:cNvPr>
            <p:cNvSpPr txBox="1"/>
            <p:nvPr/>
          </p:nvSpPr>
          <p:spPr>
            <a:xfrm>
              <a:off x="9168236" y="2696724"/>
              <a:ext cx="1140756" cy="466101"/>
            </a:xfrm>
            <a:prstGeom prst="rect">
              <a:avLst/>
            </a:prstGeom>
            <a:noFill/>
          </p:spPr>
          <p:txBody>
            <a:bodyPr wrap="square" rtlCol="0" anchor="ctr">
              <a:spAutoFit/>
            </a:bodyPr>
            <a:lstStyle/>
            <a:p>
              <a:pPr algn="ctr"/>
              <a:r>
                <a:rPr lang="en-US" sz="2400" b="1" spc="-30">
                  <a:solidFill>
                    <a:schemeClr val="accent1"/>
                  </a:solidFill>
                  <a:latin typeface="Rockwell" panose="02060603020205020403" pitchFamily="18" charset="77"/>
                </a:rPr>
                <a:t>70%</a:t>
              </a:r>
            </a:p>
          </p:txBody>
        </p:sp>
      </p:grpSp>
      <p:sp>
        <p:nvSpPr>
          <p:cNvPr id="9" name="TextBox 8">
            <a:extLst>
              <a:ext uri="{FF2B5EF4-FFF2-40B4-BE49-F238E27FC236}">
                <a16:creationId xmlns:a16="http://schemas.microsoft.com/office/drawing/2014/main" id="{FBAB2615-96D6-9993-6391-D54D090CCA5D}"/>
              </a:ext>
            </a:extLst>
          </p:cNvPr>
          <p:cNvSpPr txBox="1"/>
          <p:nvPr/>
        </p:nvSpPr>
        <p:spPr>
          <a:xfrm>
            <a:off x="9035143" y="6499642"/>
            <a:ext cx="3064615" cy="274995"/>
          </a:xfrm>
          <a:prstGeom prst="rect">
            <a:avLst/>
          </a:prstGeom>
          <a:noFill/>
        </p:spPr>
        <p:txBody>
          <a:bodyPr wrap="square" rtlCol="0">
            <a:spAutoFit/>
          </a:bodyPr>
          <a:lstStyle/>
          <a:p>
            <a:r>
              <a:rPr lang="en-US" sz="1200" i="1" dirty="0">
                <a:latin typeface="Gadugi" panose="020B0502040204020203" pitchFamily="34" charset="0"/>
                <a:ea typeface="Gadugi" panose="020B0502040204020203" pitchFamily="34" charset="0"/>
              </a:rPr>
              <a:t>*Source: FMI Power of Private Brands 2022</a:t>
            </a:r>
          </a:p>
        </p:txBody>
      </p:sp>
    </p:spTree>
    <p:extLst>
      <p:ext uri="{BB962C8B-B14F-4D97-AF65-F5344CB8AC3E}">
        <p14:creationId xmlns:p14="http://schemas.microsoft.com/office/powerpoint/2010/main" val="105205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D8CE-97CF-3138-A48F-86F0D710D4EE}"/>
              </a:ext>
            </a:extLst>
          </p:cNvPr>
          <p:cNvSpPr>
            <a:spLocks noGrp="1"/>
          </p:cNvSpPr>
          <p:nvPr>
            <p:ph type="title"/>
          </p:nvPr>
        </p:nvSpPr>
        <p:spPr/>
        <p:txBody>
          <a:bodyPr/>
          <a:lstStyle/>
          <a:p>
            <a:r>
              <a:rPr lang="en-US"/>
              <a:t>ENGAGING CUSTOMERS TO MAINTAIN LOYALTY </a:t>
            </a:r>
          </a:p>
        </p:txBody>
      </p:sp>
      <p:sp>
        <p:nvSpPr>
          <p:cNvPr id="3" name="TextBox 2">
            <a:extLst>
              <a:ext uri="{FF2B5EF4-FFF2-40B4-BE49-F238E27FC236}">
                <a16:creationId xmlns:a16="http://schemas.microsoft.com/office/drawing/2014/main" id="{50336EA3-6D11-442B-C13B-E547B4FFA724}"/>
              </a:ext>
            </a:extLst>
          </p:cNvPr>
          <p:cNvSpPr txBox="1"/>
          <p:nvPr/>
        </p:nvSpPr>
        <p:spPr>
          <a:xfrm>
            <a:off x="703385" y="1779408"/>
            <a:ext cx="10972800" cy="830997"/>
          </a:xfrm>
          <a:prstGeom prst="rect">
            <a:avLst/>
          </a:prstGeom>
          <a:noFill/>
        </p:spPr>
        <p:txBody>
          <a:bodyPr wrap="square" rtlCol="0">
            <a:spAutoFit/>
          </a:bodyPr>
          <a:lstStyle/>
          <a:p>
            <a:pPr algn="ctr"/>
            <a:r>
              <a:rPr lang="en-US" sz="2400">
                <a:solidFill>
                  <a:schemeClr val="accent1"/>
                </a:solidFill>
                <a:latin typeface="Rockwell" panose="02060603020205020403" pitchFamily="18" charset="77"/>
                <a:ea typeface="Gadugi" panose="020B0502040204020203" pitchFamily="34" charset="0"/>
              </a:rPr>
              <a:t>Retailers Building Loyalty and Retention Through Enhanced </a:t>
            </a:r>
            <a:br>
              <a:rPr lang="en-US" sz="2400">
                <a:solidFill>
                  <a:schemeClr val="accent1"/>
                </a:solidFill>
                <a:latin typeface="Rockwell" panose="02060603020205020403" pitchFamily="18" charset="77"/>
                <a:ea typeface="Gadugi" panose="020B0502040204020203" pitchFamily="34" charset="0"/>
              </a:rPr>
            </a:br>
            <a:r>
              <a:rPr lang="en-US" sz="2400">
                <a:solidFill>
                  <a:schemeClr val="accent1"/>
                </a:solidFill>
                <a:latin typeface="Rockwell" panose="02060603020205020403" pitchFamily="18" charset="77"/>
                <a:ea typeface="Gadugi" panose="020B0502040204020203" pitchFamily="34" charset="0"/>
              </a:rPr>
              <a:t>In-Store &amp; Omnichannel Experience </a:t>
            </a:r>
          </a:p>
        </p:txBody>
      </p:sp>
      <p:sp>
        <p:nvSpPr>
          <p:cNvPr id="4" name="TextBox 3">
            <a:extLst>
              <a:ext uri="{FF2B5EF4-FFF2-40B4-BE49-F238E27FC236}">
                <a16:creationId xmlns:a16="http://schemas.microsoft.com/office/drawing/2014/main" id="{11A85FBD-C462-ADED-1C0B-EC1D2A724247}"/>
              </a:ext>
            </a:extLst>
          </p:cNvPr>
          <p:cNvSpPr txBox="1"/>
          <p:nvPr/>
        </p:nvSpPr>
        <p:spPr>
          <a:xfrm>
            <a:off x="550821" y="5175539"/>
            <a:ext cx="3165202" cy="830997"/>
          </a:xfrm>
          <a:prstGeom prst="rect">
            <a:avLst/>
          </a:prstGeom>
          <a:noFill/>
        </p:spPr>
        <p:txBody>
          <a:bodyPr wrap="square" rtlCol="0">
            <a:spAutoFit/>
          </a:bodyPr>
          <a:lstStyle/>
          <a:p>
            <a:pPr lvl="0" algn="ctr"/>
            <a:r>
              <a:rPr lang="en-US" sz="1600">
                <a:latin typeface="Gadugi" panose="020B0502040204020203" pitchFamily="34" charset="0"/>
                <a:ea typeface="Gadugi" panose="020B0502040204020203" pitchFamily="34" charset="0"/>
              </a:rPr>
              <a:t>Are experimenting with in-store technologies to enhance customer experiences</a:t>
            </a:r>
          </a:p>
        </p:txBody>
      </p:sp>
      <p:sp>
        <p:nvSpPr>
          <p:cNvPr id="5" name="TextBox 4">
            <a:extLst>
              <a:ext uri="{FF2B5EF4-FFF2-40B4-BE49-F238E27FC236}">
                <a16:creationId xmlns:a16="http://schemas.microsoft.com/office/drawing/2014/main" id="{396741F0-AF28-85CA-C109-782033EBF393}"/>
              </a:ext>
            </a:extLst>
          </p:cNvPr>
          <p:cNvSpPr txBox="1"/>
          <p:nvPr/>
        </p:nvSpPr>
        <p:spPr>
          <a:xfrm>
            <a:off x="3732150" y="5175539"/>
            <a:ext cx="2307797" cy="584775"/>
          </a:xfrm>
          <a:prstGeom prst="rect">
            <a:avLst/>
          </a:prstGeom>
          <a:noFill/>
        </p:spPr>
        <p:txBody>
          <a:bodyPr wrap="square" rtlCol="0">
            <a:spAutoFit/>
          </a:bodyPr>
          <a:lstStyle/>
          <a:p>
            <a:pPr lvl="0" algn="ctr"/>
            <a:r>
              <a:rPr lang="en-US" sz="1600">
                <a:latin typeface="Gadugi" panose="020B0502040204020203" pitchFamily="34" charset="0"/>
                <a:ea typeface="Gadugi" panose="020B0502040204020203" pitchFamily="34" charset="0"/>
              </a:rPr>
              <a:t>Are increasing local item SKU allocation</a:t>
            </a:r>
          </a:p>
        </p:txBody>
      </p:sp>
      <p:sp>
        <p:nvSpPr>
          <p:cNvPr id="6" name="TextBox 5">
            <a:extLst>
              <a:ext uri="{FF2B5EF4-FFF2-40B4-BE49-F238E27FC236}">
                <a16:creationId xmlns:a16="http://schemas.microsoft.com/office/drawing/2014/main" id="{005ECA6F-1AE7-3B4E-46BE-DC1CCC6EE0C5}"/>
              </a:ext>
            </a:extLst>
          </p:cNvPr>
          <p:cNvSpPr txBox="1"/>
          <p:nvPr/>
        </p:nvSpPr>
        <p:spPr>
          <a:xfrm>
            <a:off x="6403582" y="5175539"/>
            <a:ext cx="2407620" cy="1077218"/>
          </a:xfrm>
          <a:prstGeom prst="rect">
            <a:avLst/>
          </a:prstGeom>
          <a:noFill/>
        </p:spPr>
        <p:txBody>
          <a:bodyPr wrap="square" rtlCol="0">
            <a:spAutoFit/>
          </a:bodyPr>
          <a:lstStyle/>
          <a:p>
            <a:pPr lvl="0" algn="ctr"/>
            <a:r>
              <a:rPr lang="en-US" sz="1600">
                <a:latin typeface="Gadugi" panose="020B0502040204020203" pitchFamily="34" charset="0"/>
                <a:ea typeface="Gadugi" panose="020B0502040204020203" pitchFamily="34" charset="0"/>
              </a:rPr>
              <a:t>Are increasing labor allocation to in-store specialty help </a:t>
            </a:r>
            <a:br>
              <a:rPr lang="en-US" sz="1600">
                <a:latin typeface="Gadugi" panose="020B0502040204020203" pitchFamily="34" charset="0"/>
                <a:ea typeface="Gadugi" panose="020B0502040204020203" pitchFamily="34" charset="0"/>
              </a:rPr>
            </a:br>
            <a:r>
              <a:rPr lang="en-US" sz="1600">
                <a:latin typeface="Gadugi" panose="020B0502040204020203" pitchFamily="34" charset="0"/>
                <a:ea typeface="Gadugi" panose="020B0502040204020203" pitchFamily="34" charset="0"/>
              </a:rPr>
              <a:t>by department</a:t>
            </a:r>
          </a:p>
        </p:txBody>
      </p:sp>
      <p:sp>
        <p:nvSpPr>
          <p:cNvPr id="7" name="TextBox 6">
            <a:extLst>
              <a:ext uri="{FF2B5EF4-FFF2-40B4-BE49-F238E27FC236}">
                <a16:creationId xmlns:a16="http://schemas.microsoft.com/office/drawing/2014/main" id="{1747AE7B-929B-E3C6-AF31-E74B6FB53AB1}"/>
              </a:ext>
            </a:extLst>
          </p:cNvPr>
          <p:cNvSpPr txBox="1"/>
          <p:nvPr/>
        </p:nvSpPr>
        <p:spPr>
          <a:xfrm>
            <a:off x="8881089" y="5175539"/>
            <a:ext cx="2950952" cy="892552"/>
          </a:xfrm>
          <a:prstGeom prst="rect">
            <a:avLst/>
          </a:prstGeom>
          <a:noFill/>
        </p:spPr>
        <p:txBody>
          <a:bodyPr wrap="square" rtlCol="0">
            <a:spAutoFit/>
          </a:bodyPr>
          <a:lstStyle/>
          <a:p>
            <a:pPr lvl="0" algn="ctr"/>
            <a:r>
              <a:rPr lang="en-US" sz="1600">
                <a:latin typeface="Gadugi" panose="020B0502040204020203" pitchFamily="34" charset="0"/>
                <a:ea typeface="Gadugi" panose="020B0502040204020203" pitchFamily="34" charset="0"/>
              </a:rPr>
              <a:t>Of food retailers have </a:t>
            </a:r>
            <a:br>
              <a:rPr lang="en-US" sz="1600">
                <a:latin typeface="Gadugi" panose="020B0502040204020203" pitchFamily="34" charset="0"/>
                <a:ea typeface="Gadugi" panose="020B0502040204020203" pitchFamily="34" charset="0"/>
              </a:rPr>
            </a:br>
            <a:r>
              <a:rPr lang="en-US" sz="1600">
                <a:latin typeface="Gadugi" panose="020B0502040204020203" pitchFamily="34" charset="0"/>
                <a:ea typeface="Gadugi" panose="020B0502040204020203" pitchFamily="34" charset="0"/>
              </a:rPr>
              <a:t>online sales, up from </a:t>
            </a:r>
            <a:r>
              <a:rPr lang="en-US" b="1">
                <a:solidFill>
                  <a:schemeClr val="accent1"/>
                </a:solidFill>
                <a:latin typeface="Gadugi" panose="020B0502040204020203" pitchFamily="34" charset="0"/>
                <a:ea typeface="Gadugi" panose="020B0502040204020203" pitchFamily="34" charset="0"/>
              </a:rPr>
              <a:t>50% </a:t>
            </a:r>
            <a:br>
              <a:rPr lang="en-US" b="1">
                <a:solidFill>
                  <a:schemeClr val="accent1"/>
                </a:solidFill>
                <a:latin typeface="Gadugi" panose="020B0502040204020203" pitchFamily="34" charset="0"/>
                <a:ea typeface="Gadugi" panose="020B0502040204020203" pitchFamily="34" charset="0"/>
              </a:rPr>
            </a:br>
            <a:r>
              <a:rPr lang="en-US" sz="1600">
                <a:latin typeface="Gadugi" panose="020B0502040204020203" pitchFamily="34" charset="0"/>
                <a:ea typeface="Gadugi" panose="020B0502040204020203" pitchFamily="34" charset="0"/>
              </a:rPr>
              <a:t>before COVID-19 pandemic</a:t>
            </a:r>
          </a:p>
        </p:txBody>
      </p:sp>
      <p:grpSp>
        <p:nvGrpSpPr>
          <p:cNvPr id="8" name="Group 7">
            <a:extLst>
              <a:ext uri="{FF2B5EF4-FFF2-40B4-BE49-F238E27FC236}">
                <a16:creationId xmlns:a16="http://schemas.microsoft.com/office/drawing/2014/main" id="{433627C8-15DB-AC9D-1CFB-0C59C41F1C5A}"/>
              </a:ext>
            </a:extLst>
          </p:cNvPr>
          <p:cNvGrpSpPr/>
          <p:nvPr/>
        </p:nvGrpSpPr>
        <p:grpSpPr>
          <a:xfrm>
            <a:off x="1218844" y="3176661"/>
            <a:ext cx="1829156" cy="1809052"/>
            <a:chOff x="1895037" y="2364555"/>
            <a:chExt cx="1143000" cy="1130439"/>
          </a:xfrm>
        </p:grpSpPr>
        <p:pic>
          <p:nvPicPr>
            <p:cNvPr id="9" name="Picture 8">
              <a:extLst>
                <a:ext uri="{FF2B5EF4-FFF2-40B4-BE49-F238E27FC236}">
                  <a16:creationId xmlns:a16="http://schemas.microsoft.com/office/drawing/2014/main" id="{41980E98-2219-0A7C-1C8F-14BCEEF7CB35}"/>
                </a:ext>
              </a:extLst>
            </p:cNvPr>
            <p:cNvPicPr>
              <a:picLocks noChangeAspect="1"/>
            </p:cNvPicPr>
            <p:nvPr/>
          </p:nvPicPr>
          <p:blipFill>
            <a:blip r:embed="rId3"/>
            <a:srcRect/>
            <a:stretch/>
          </p:blipFill>
          <p:spPr>
            <a:xfrm>
              <a:off x="1895037" y="2364555"/>
              <a:ext cx="1143000" cy="1130439"/>
            </a:xfrm>
            <a:prstGeom prst="rect">
              <a:avLst/>
            </a:prstGeom>
          </p:spPr>
        </p:pic>
        <p:sp>
          <p:nvSpPr>
            <p:cNvPr id="10" name="TextBox 9">
              <a:extLst>
                <a:ext uri="{FF2B5EF4-FFF2-40B4-BE49-F238E27FC236}">
                  <a16:creationId xmlns:a16="http://schemas.microsoft.com/office/drawing/2014/main" id="{3BC2E7F7-B9F2-268E-8B45-6B5D07200D6C}"/>
                </a:ext>
              </a:extLst>
            </p:cNvPr>
            <p:cNvSpPr txBox="1"/>
            <p:nvPr/>
          </p:nvSpPr>
          <p:spPr>
            <a:xfrm>
              <a:off x="1897281" y="2766300"/>
              <a:ext cx="1140756" cy="326949"/>
            </a:xfrm>
            <a:prstGeom prst="rect">
              <a:avLst/>
            </a:prstGeom>
            <a:noFill/>
          </p:spPr>
          <p:txBody>
            <a:bodyPr wrap="square" rtlCol="0" anchor="ctr">
              <a:spAutoFit/>
            </a:bodyPr>
            <a:lstStyle/>
            <a:p>
              <a:pPr algn="ctr"/>
              <a:r>
                <a:rPr lang="en-US" sz="2800" b="1" spc="-30">
                  <a:solidFill>
                    <a:schemeClr val="accent1"/>
                  </a:solidFill>
                  <a:latin typeface="Rockwell" panose="02060603020205020403" pitchFamily="18" charset="77"/>
                </a:rPr>
                <a:t>85%</a:t>
              </a:r>
            </a:p>
          </p:txBody>
        </p:sp>
      </p:grpSp>
      <p:grpSp>
        <p:nvGrpSpPr>
          <p:cNvPr id="11" name="Group 10">
            <a:extLst>
              <a:ext uri="{FF2B5EF4-FFF2-40B4-BE49-F238E27FC236}">
                <a16:creationId xmlns:a16="http://schemas.microsoft.com/office/drawing/2014/main" id="{56904832-225D-A785-E919-6C56F26DD1A2}"/>
              </a:ext>
            </a:extLst>
          </p:cNvPr>
          <p:cNvGrpSpPr/>
          <p:nvPr/>
        </p:nvGrpSpPr>
        <p:grpSpPr>
          <a:xfrm>
            <a:off x="3964125" y="3176661"/>
            <a:ext cx="1829156" cy="1809052"/>
            <a:chOff x="1895037" y="2364555"/>
            <a:chExt cx="1143000" cy="1130439"/>
          </a:xfrm>
        </p:grpSpPr>
        <p:pic>
          <p:nvPicPr>
            <p:cNvPr id="12" name="Picture 11">
              <a:extLst>
                <a:ext uri="{FF2B5EF4-FFF2-40B4-BE49-F238E27FC236}">
                  <a16:creationId xmlns:a16="http://schemas.microsoft.com/office/drawing/2014/main" id="{9D666A67-0475-0916-043B-0CB69CD516C0}"/>
                </a:ext>
              </a:extLst>
            </p:cNvPr>
            <p:cNvPicPr>
              <a:picLocks noChangeAspect="1"/>
            </p:cNvPicPr>
            <p:nvPr/>
          </p:nvPicPr>
          <p:blipFill>
            <a:blip r:embed="rId3"/>
            <a:srcRect/>
            <a:stretch/>
          </p:blipFill>
          <p:spPr>
            <a:xfrm>
              <a:off x="1895037" y="2364555"/>
              <a:ext cx="1143000" cy="1130439"/>
            </a:xfrm>
            <a:prstGeom prst="rect">
              <a:avLst/>
            </a:prstGeom>
          </p:spPr>
        </p:pic>
        <p:sp>
          <p:nvSpPr>
            <p:cNvPr id="13" name="TextBox 12">
              <a:extLst>
                <a:ext uri="{FF2B5EF4-FFF2-40B4-BE49-F238E27FC236}">
                  <a16:creationId xmlns:a16="http://schemas.microsoft.com/office/drawing/2014/main" id="{49B09BD9-6DB6-052F-E009-D7BAC479371E}"/>
                </a:ext>
              </a:extLst>
            </p:cNvPr>
            <p:cNvSpPr txBox="1"/>
            <p:nvPr/>
          </p:nvSpPr>
          <p:spPr>
            <a:xfrm>
              <a:off x="1897281" y="2766300"/>
              <a:ext cx="1140756" cy="326949"/>
            </a:xfrm>
            <a:prstGeom prst="rect">
              <a:avLst/>
            </a:prstGeom>
            <a:noFill/>
          </p:spPr>
          <p:txBody>
            <a:bodyPr wrap="square" rtlCol="0" anchor="ctr">
              <a:spAutoFit/>
            </a:bodyPr>
            <a:lstStyle/>
            <a:p>
              <a:pPr algn="ctr"/>
              <a:r>
                <a:rPr lang="en-US" sz="2800" b="1" spc="-30">
                  <a:solidFill>
                    <a:schemeClr val="accent1"/>
                  </a:solidFill>
                  <a:latin typeface="Rockwell" panose="02060603020205020403" pitchFamily="18" charset="77"/>
                </a:rPr>
                <a:t>73%</a:t>
              </a:r>
            </a:p>
          </p:txBody>
        </p:sp>
      </p:grpSp>
      <p:grpSp>
        <p:nvGrpSpPr>
          <p:cNvPr id="14" name="Group 13">
            <a:extLst>
              <a:ext uri="{FF2B5EF4-FFF2-40B4-BE49-F238E27FC236}">
                <a16:creationId xmlns:a16="http://schemas.microsoft.com/office/drawing/2014/main" id="{9E38FEFA-8A5C-089A-13EA-12E65CD38287}"/>
              </a:ext>
            </a:extLst>
          </p:cNvPr>
          <p:cNvGrpSpPr/>
          <p:nvPr/>
        </p:nvGrpSpPr>
        <p:grpSpPr>
          <a:xfrm>
            <a:off x="6696706" y="3176661"/>
            <a:ext cx="1838265" cy="1809052"/>
            <a:chOff x="1895037" y="2364555"/>
            <a:chExt cx="1148692" cy="1130439"/>
          </a:xfrm>
        </p:grpSpPr>
        <p:pic>
          <p:nvPicPr>
            <p:cNvPr id="15" name="Picture 14">
              <a:extLst>
                <a:ext uri="{FF2B5EF4-FFF2-40B4-BE49-F238E27FC236}">
                  <a16:creationId xmlns:a16="http://schemas.microsoft.com/office/drawing/2014/main" id="{418882D7-1176-E426-78C4-57D87D82C7E6}"/>
                </a:ext>
              </a:extLst>
            </p:cNvPr>
            <p:cNvPicPr>
              <a:picLocks noChangeAspect="1"/>
            </p:cNvPicPr>
            <p:nvPr/>
          </p:nvPicPr>
          <p:blipFill>
            <a:blip r:embed="rId3"/>
            <a:srcRect/>
            <a:stretch/>
          </p:blipFill>
          <p:spPr>
            <a:xfrm>
              <a:off x="1895037" y="2364555"/>
              <a:ext cx="1143000" cy="1130439"/>
            </a:xfrm>
            <a:prstGeom prst="rect">
              <a:avLst/>
            </a:prstGeom>
          </p:spPr>
        </p:pic>
        <p:sp>
          <p:nvSpPr>
            <p:cNvPr id="16" name="TextBox 15">
              <a:extLst>
                <a:ext uri="{FF2B5EF4-FFF2-40B4-BE49-F238E27FC236}">
                  <a16:creationId xmlns:a16="http://schemas.microsoft.com/office/drawing/2014/main" id="{7ACF2DBA-12D9-84FE-B150-EBA6EE59324E}"/>
                </a:ext>
              </a:extLst>
            </p:cNvPr>
            <p:cNvSpPr txBox="1"/>
            <p:nvPr/>
          </p:nvSpPr>
          <p:spPr>
            <a:xfrm>
              <a:off x="1902973" y="2766300"/>
              <a:ext cx="1140756" cy="326949"/>
            </a:xfrm>
            <a:prstGeom prst="rect">
              <a:avLst/>
            </a:prstGeom>
            <a:noFill/>
          </p:spPr>
          <p:txBody>
            <a:bodyPr wrap="square" rtlCol="0" anchor="ctr">
              <a:spAutoFit/>
            </a:bodyPr>
            <a:lstStyle/>
            <a:p>
              <a:pPr algn="ctr"/>
              <a:r>
                <a:rPr lang="en-US" sz="2800" b="1" spc="-30" dirty="0">
                  <a:solidFill>
                    <a:schemeClr val="accent1"/>
                  </a:solidFill>
                  <a:latin typeface="Rockwell" panose="02060603020205020403" pitchFamily="18" charset="77"/>
                </a:rPr>
                <a:t>24%</a:t>
              </a:r>
            </a:p>
          </p:txBody>
        </p:sp>
        <p:sp>
          <p:nvSpPr>
            <p:cNvPr id="20" name="TextBox 19">
              <a:extLst>
                <a:ext uri="{FF2B5EF4-FFF2-40B4-BE49-F238E27FC236}">
                  <a16:creationId xmlns:a16="http://schemas.microsoft.com/office/drawing/2014/main" id="{2AD5B3BC-CCA7-84E6-FF21-2DDA26F3987E}"/>
                </a:ext>
              </a:extLst>
            </p:cNvPr>
            <p:cNvSpPr txBox="1"/>
            <p:nvPr/>
          </p:nvSpPr>
          <p:spPr>
            <a:xfrm>
              <a:off x="1897281" y="2718773"/>
              <a:ext cx="1140756" cy="192323"/>
            </a:xfrm>
            <a:prstGeom prst="rect">
              <a:avLst/>
            </a:prstGeom>
            <a:noFill/>
          </p:spPr>
          <p:txBody>
            <a:bodyPr wrap="square" rtlCol="0" anchor="ctr">
              <a:spAutoFit/>
            </a:bodyPr>
            <a:lstStyle/>
            <a:p>
              <a:pPr algn="ctr"/>
              <a:endParaRPr lang="en-US" sz="1400" b="1" spc="-30" dirty="0">
                <a:solidFill>
                  <a:schemeClr val="accent1"/>
                </a:solidFill>
                <a:latin typeface="Rockwell" panose="02060603020205020403" pitchFamily="18" charset="77"/>
              </a:endParaRPr>
            </a:p>
          </p:txBody>
        </p:sp>
      </p:grpSp>
      <p:grpSp>
        <p:nvGrpSpPr>
          <p:cNvPr id="17" name="Group 16">
            <a:extLst>
              <a:ext uri="{FF2B5EF4-FFF2-40B4-BE49-F238E27FC236}">
                <a16:creationId xmlns:a16="http://schemas.microsoft.com/office/drawing/2014/main" id="{CB2364FA-8D60-7CFF-2C06-AFCA666A99D4}"/>
              </a:ext>
            </a:extLst>
          </p:cNvPr>
          <p:cNvGrpSpPr/>
          <p:nvPr/>
        </p:nvGrpSpPr>
        <p:grpSpPr>
          <a:xfrm>
            <a:off x="9441987" y="3176661"/>
            <a:ext cx="1829156" cy="1809052"/>
            <a:chOff x="1895037" y="2364555"/>
            <a:chExt cx="1143000" cy="1130439"/>
          </a:xfrm>
        </p:grpSpPr>
        <p:pic>
          <p:nvPicPr>
            <p:cNvPr id="18" name="Picture 17">
              <a:extLst>
                <a:ext uri="{FF2B5EF4-FFF2-40B4-BE49-F238E27FC236}">
                  <a16:creationId xmlns:a16="http://schemas.microsoft.com/office/drawing/2014/main" id="{360D56F9-FC4C-7D87-9E8C-434F7F6D3102}"/>
                </a:ext>
              </a:extLst>
            </p:cNvPr>
            <p:cNvPicPr>
              <a:picLocks noChangeAspect="1"/>
            </p:cNvPicPr>
            <p:nvPr/>
          </p:nvPicPr>
          <p:blipFill>
            <a:blip r:embed="rId3"/>
            <a:srcRect/>
            <a:stretch/>
          </p:blipFill>
          <p:spPr>
            <a:xfrm>
              <a:off x="1895037" y="2364555"/>
              <a:ext cx="1143000" cy="1130439"/>
            </a:xfrm>
            <a:prstGeom prst="rect">
              <a:avLst/>
            </a:prstGeom>
          </p:spPr>
        </p:pic>
        <p:sp>
          <p:nvSpPr>
            <p:cNvPr id="19" name="TextBox 18">
              <a:extLst>
                <a:ext uri="{FF2B5EF4-FFF2-40B4-BE49-F238E27FC236}">
                  <a16:creationId xmlns:a16="http://schemas.microsoft.com/office/drawing/2014/main" id="{08C96EAD-6CF8-FC57-EAAE-42937712C491}"/>
                </a:ext>
              </a:extLst>
            </p:cNvPr>
            <p:cNvSpPr txBox="1"/>
            <p:nvPr/>
          </p:nvSpPr>
          <p:spPr>
            <a:xfrm>
              <a:off x="1897281" y="2766300"/>
              <a:ext cx="1140756" cy="326949"/>
            </a:xfrm>
            <a:prstGeom prst="rect">
              <a:avLst/>
            </a:prstGeom>
            <a:noFill/>
          </p:spPr>
          <p:txBody>
            <a:bodyPr wrap="square" rtlCol="0" anchor="ctr">
              <a:spAutoFit/>
            </a:bodyPr>
            <a:lstStyle/>
            <a:p>
              <a:pPr algn="ctr"/>
              <a:r>
                <a:rPr lang="en-US" sz="2800" b="1" spc="-30">
                  <a:solidFill>
                    <a:schemeClr val="accent1"/>
                  </a:solidFill>
                  <a:latin typeface="Rockwell" panose="02060603020205020403" pitchFamily="18" charset="77"/>
                </a:rPr>
                <a:t>80%</a:t>
              </a:r>
            </a:p>
          </p:txBody>
        </p:sp>
      </p:grpSp>
    </p:spTree>
    <p:extLst>
      <p:ext uri="{BB962C8B-B14F-4D97-AF65-F5344CB8AC3E}">
        <p14:creationId xmlns:p14="http://schemas.microsoft.com/office/powerpoint/2010/main" val="60721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080502-A26A-0C55-067C-6751796568FF}"/>
              </a:ext>
            </a:extLst>
          </p:cNvPr>
          <p:cNvSpPr/>
          <p:nvPr/>
        </p:nvSpPr>
        <p:spPr>
          <a:xfrm>
            <a:off x="685946" y="1712294"/>
            <a:ext cx="3681993" cy="5145705"/>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grpSp>
        <p:nvGrpSpPr>
          <p:cNvPr id="6" name="Group 5">
            <a:extLst>
              <a:ext uri="{FF2B5EF4-FFF2-40B4-BE49-F238E27FC236}">
                <a16:creationId xmlns:a16="http://schemas.microsoft.com/office/drawing/2014/main" id="{B795E497-DB02-57D4-10C0-88FA19A000BE}"/>
              </a:ext>
            </a:extLst>
          </p:cNvPr>
          <p:cNvGrpSpPr>
            <a:grpSpLocks/>
          </p:cNvGrpSpPr>
          <p:nvPr/>
        </p:nvGrpSpPr>
        <p:grpSpPr>
          <a:xfrm>
            <a:off x="1034324" y="2917853"/>
            <a:ext cx="3519661" cy="1578603"/>
            <a:chOff x="1860653" y="2569412"/>
            <a:chExt cx="3290396" cy="1499938"/>
          </a:xfrm>
        </p:grpSpPr>
        <p:sp>
          <p:nvSpPr>
            <p:cNvPr id="20" name="TextBox 19">
              <a:extLst>
                <a:ext uri="{FF2B5EF4-FFF2-40B4-BE49-F238E27FC236}">
                  <a16:creationId xmlns:a16="http://schemas.microsoft.com/office/drawing/2014/main" id="{3FDBE1D6-0514-6380-D07D-CDE125B36E82}"/>
                </a:ext>
              </a:extLst>
            </p:cNvPr>
            <p:cNvSpPr txBox="1"/>
            <p:nvPr/>
          </p:nvSpPr>
          <p:spPr>
            <a:xfrm>
              <a:off x="3453946" y="3150102"/>
              <a:ext cx="1697103" cy="370232"/>
            </a:xfrm>
            <a:prstGeom prst="rect">
              <a:avLst/>
            </a:prstGeom>
            <a:noFill/>
          </p:spPr>
          <p:txBody>
            <a:bodyPr wrap="square" rtlCol="0">
              <a:spAutoFit/>
            </a:bodyPr>
            <a:lstStyle/>
            <a:p>
              <a:pPr marL="0" marR="0">
                <a:spcBef>
                  <a:spcPts val="0"/>
                </a:spcBef>
                <a:spcAft>
                  <a:spcPts val="0"/>
                </a:spcAft>
              </a:pPr>
              <a:r>
                <a:rPr lang="en-US" sz="1600" b="1">
                  <a:effectLst/>
                  <a:latin typeface="Gadugi" panose="020B0502040204020203" pitchFamily="34" charset="0"/>
                  <a:ea typeface="Gadugi" panose="020B0502040204020203" pitchFamily="34" charset="0"/>
                </a:rPr>
                <a:t>Retailers</a:t>
              </a:r>
              <a:r>
                <a:rPr lang="en-US" sz="1600">
                  <a:effectLst/>
                  <a:latin typeface="Rockwell" panose="02060603020205020403" pitchFamily="18" charset="77"/>
                  <a:ea typeface="Gadugi" panose="020B0502040204020203" pitchFamily="34" charset="0"/>
                </a:rPr>
                <a:t> </a:t>
              </a:r>
            </a:p>
          </p:txBody>
        </p:sp>
        <p:grpSp>
          <p:nvGrpSpPr>
            <p:cNvPr id="26" name="Group 25">
              <a:extLst>
                <a:ext uri="{FF2B5EF4-FFF2-40B4-BE49-F238E27FC236}">
                  <a16:creationId xmlns:a16="http://schemas.microsoft.com/office/drawing/2014/main" id="{E9D267C7-F247-B477-4536-701FD2E85D08}"/>
                </a:ext>
              </a:extLst>
            </p:cNvPr>
            <p:cNvGrpSpPr/>
            <p:nvPr/>
          </p:nvGrpSpPr>
          <p:grpSpPr>
            <a:xfrm>
              <a:off x="1860653" y="2569412"/>
              <a:ext cx="1475777" cy="1499938"/>
              <a:chOff x="1445943" y="2590464"/>
              <a:chExt cx="1681103" cy="1708625"/>
            </a:xfrm>
          </p:grpSpPr>
          <p:pic>
            <p:nvPicPr>
              <p:cNvPr id="21" name="Content Placeholder 30">
                <a:extLst>
                  <a:ext uri="{FF2B5EF4-FFF2-40B4-BE49-F238E27FC236}">
                    <a16:creationId xmlns:a16="http://schemas.microsoft.com/office/drawing/2014/main" id="{9D9A0908-A5AF-8147-DCF5-EBD3D5F8AB35}"/>
                  </a:ext>
                </a:extLst>
              </p:cNvPr>
              <p:cNvPicPr>
                <a:picLocks noChangeAspect="1"/>
              </p:cNvPicPr>
              <p:nvPr/>
            </p:nvPicPr>
            <p:blipFill>
              <a:blip r:embed="rId3"/>
              <a:srcRect/>
              <a:stretch/>
            </p:blipFill>
            <p:spPr>
              <a:xfrm>
                <a:off x="1445943" y="2590464"/>
                <a:ext cx="1681103" cy="1708625"/>
              </a:xfrm>
              <a:prstGeom prst="rect">
                <a:avLst/>
              </a:prstGeom>
            </p:spPr>
          </p:pic>
          <p:sp>
            <p:nvSpPr>
              <p:cNvPr id="22" name="TextBox 21">
                <a:extLst>
                  <a:ext uri="{FF2B5EF4-FFF2-40B4-BE49-F238E27FC236}">
                    <a16:creationId xmlns:a16="http://schemas.microsoft.com/office/drawing/2014/main" id="{36F1E950-21AB-051D-994C-676F35AF953C}"/>
                  </a:ext>
                </a:extLst>
              </p:cNvPr>
              <p:cNvSpPr txBox="1"/>
              <p:nvPr/>
            </p:nvSpPr>
            <p:spPr>
              <a:xfrm>
                <a:off x="1541284" y="3168745"/>
                <a:ext cx="1514816" cy="523220"/>
              </a:xfrm>
              <a:prstGeom prst="rect">
                <a:avLst/>
              </a:prstGeom>
              <a:noFill/>
            </p:spPr>
            <p:txBody>
              <a:bodyPr wrap="square" rtlCol="0" anchor="ctr">
                <a:spAutoFit/>
              </a:bodyPr>
              <a:lstStyle/>
              <a:p>
                <a:pPr algn="ctr"/>
                <a:r>
                  <a:rPr lang="en-US" sz="2800" b="1" spc="-100">
                    <a:latin typeface="Rockwell" panose="02060603020205020403" pitchFamily="18" charset="77"/>
                  </a:rPr>
                  <a:t>87%</a:t>
                </a:r>
              </a:p>
            </p:txBody>
          </p:sp>
        </p:grpSp>
      </p:grpSp>
      <p:sp>
        <p:nvSpPr>
          <p:cNvPr id="2" name="Title 1">
            <a:extLst>
              <a:ext uri="{FF2B5EF4-FFF2-40B4-BE49-F238E27FC236}">
                <a16:creationId xmlns:a16="http://schemas.microsoft.com/office/drawing/2014/main" id="{92E5DAFF-1364-1E7B-4A76-842941BA99FD}"/>
              </a:ext>
            </a:extLst>
          </p:cNvPr>
          <p:cNvSpPr>
            <a:spLocks noGrp="1"/>
          </p:cNvSpPr>
          <p:nvPr>
            <p:ph type="title"/>
          </p:nvPr>
        </p:nvSpPr>
        <p:spPr/>
        <p:txBody>
          <a:bodyPr/>
          <a:lstStyle/>
          <a:p>
            <a:r>
              <a:rPr lang="en-US"/>
              <a:t>INDUSTRY COMMITMENT TO SOCIAL, ENVIRONMENTAL, SOCIETAL CHANGE </a:t>
            </a:r>
          </a:p>
        </p:txBody>
      </p:sp>
      <p:sp>
        <p:nvSpPr>
          <p:cNvPr id="3" name="TextBox 2">
            <a:extLst>
              <a:ext uri="{FF2B5EF4-FFF2-40B4-BE49-F238E27FC236}">
                <a16:creationId xmlns:a16="http://schemas.microsoft.com/office/drawing/2014/main" id="{61E96ED7-8556-781C-8B58-F2907EFB8F54}"/>
              </a:ext>
            </a:extLst>
          </p:cNvPr>
          <p:cNvSpPr txBox="1"/>
          <p:nvPr/>
        </p:nvSpPr>
        <p:spPr>
          <a:xfrm>
            <a:off x="5076629" y="1834075"/>
            <a:ext cx="5641528" cy="830997"/>
          </a:xfrm>
          <a:prstGeom prst="rect">
            <a:avLst/>
          </a:prstGeom>
          <a:noFill/>
        </p:spPr>
        <p:txBody>
          <a:bodyPr wrap="square" rtlCol="0">
            <a:spAutoFit/>
          </a:bodyPr>
          <a:lstStyle/>
          <a:p>
            <a:pPr marR="0" algn="ctr">
              <a:spcBef>
                <a:spcPts val="0"/>
              </a:spcBef>
              <a:spcAft>
                <a:spcPts val="0"/>
              </a:spcAft>
            </a:pPr>
            <a:r>
              <a:rPr lang="en-US" sz="2400">
                <a:solidFill>
                  <a:schemeClr val="accent1"/>
                </a:solidFill>
                <a:latin typeface="Rockwell" panose="02060603020205020403" pitchFamily="18" charset="77"/>
                <a:ea typeface="Gadugi" panose="020B0502040204020203" pitchFamily="34" charset="0"/>
              </a:rPr>
              <a:t>Food Waste Mitigation and Social Justice Reforms Take Priority</a:t>
            </a:r>
          </a:p>
        </p:txBody>
      </p:sp>
      <p:sp>
        <p:nvSpPr>
          <p:cNvPr id="5" name="TextBox 4">
            <a:extLst>
              <a:ext uri="{FF2B5EF4-FFF2-40B4-BE49-F238E27FC236}">
                <a16:creationId xmlns:a16="http://schemas.microsoft.com/office/drawing/2014/main" id="{E0999E9B-9A23-1077-AAE6-B0CCC3336BB2}"/>
              </a:ext>
            </a:extLst>
          </p:cNvPr>
          <p:cNvSpPr txBox="1"/>
          <p:nvPr/>
        </p:nvSpPr>
        <p:spPr>
          <a:xfrm>
            <a:off x="7358595" y="5323531"/>
            <a:ext cx="4147458" cy="584775"/>
          </a:xfrm>
          <a:prstGeom prst="rect">
            <a:avLst/>
          </a:prstGeom>
          <a:noFill/>
        </p:spPr>
        <p:txBody>
          <a:bodyPr wrap="square" rtlCol="0">
            <a:spAutoFit/>
          </a:bodyPr>
          <a:lstStyle/>
          <a:p>
            <a:pPr marL="0" marR="0">
              <a:spcBef>
                <a:spcPts val="0"/>
              </a:spcBef>
              <a:spcAft>
                <a:spcPts val="0"/>
              </a:spcAft>
            </a:pPr>
            <a:r>
              <a:rPr lang="en-US" sz="1600" dirty="0">
                <a:latin typeface="Gadugi" panose="020B0502040204020203" pitchFamily="34" charset="0"/>
                <a:ea typeface="Gadugi" panose="020B0502040204020203" pitchFamily="34" charset="0"/>
              </a:rPr>
              <a:t>H</a:t>
            </a:r>
            <a:r>
              <a:rPr lang="en-US" sz="1600" dirty="0">
                <a:effectLst/>
                <a:latin typeface="Gadugi" panose="020B0502040204020203" pitchFamily="34" charset="0"/>
                <a:ea typeface="Gadugi" panose="020B0502040204020203" pitchFamily="34" charset="0"/>
              </a:rPr>
              <a:t>ave or are establishing quantifiable goals for making charitable contributions </a:t>
            </a:r>
          </a:p>
        </p:txBody>
      </p:sp>
      <p:grpSp>
        <p:nvGrpSpPr>
          <p:cNvPr id="4" name="Group 3">
            <a:extLst>
              <a:ext uri="{FF2B5EF4-FFF2-40B4-BE49-F238E27FC236}">
                <a16:creationId xmlns:a16="http://schemas.microsoft.com/office/drawing/2014/main" id="{072E420A-C1D4-48C1-48BC-42EEE7870EF5}"/>
              </a:ext>
            </a:extLst>
          </p:cNvPr>
          <p:cNvGrpSpPr>
            <a:grpSpLocks noChangeAspect="1"/>
          </p:cNvGrpSpPr>
          <p:nvPr/>
        </p:nvGrpSpPr>
        <p:grpSpPr>
          <a:xfrm>
            <a:off x="1034322" y="4723051"/>
            <a:ext cx="3554062" cy="1582706"/>
            <a:chOff x="1934447" y="4480675"/>
            <a:chExt cx="3307899" cy="1473083"/>
          </a:xfrm>
        </p:grpSpPr>
        <p:grpSp>
          <p:nvGrpSpPr>
            <p:cNvPr id="25" name="Group 24">
              <a:extLst>
                <a:ext uri="{FF2B5EF4-FFF2-40B4-BE49-F238E27FC236}">
                  <a16:creationId xmlns:a16="http://schemas.microsoft.com/office/drawing/2014/main" id="{AF36E96E-44AC-B91D-2D78-016B6A6638D5}"/>
                </a:ext>
              </a:extLst>
            </p:cNvPr>
            <p:cNvGrpSpPr/>
            <p:nvPr/>
          </p:nvGrpSpPr>
          <p:grpSpPr>
            <a:xfrm>
              <a:off x="1934447" y="4480675"/>
              <a:ext cx="1473083" cy="1473083"/>
              <a:chOff x="1538411" y="4795666"/>
              <a:chExt cx="1665980" cy="1665980"/>
            </a:xfrm>
          </p:grpSpPr>
          <p:pic>
            <p:nvPicPr>
              <p:cNvPr id="18" name="Content Placeholder 30">
                <a:extLst>
                  <a:ext uri="{FF2B5EF4-FFF2-40B4-BE49-F238E27FC236}">
                    <a16:creationId xmlns:a16="http://schemas.microsoft.com/office/drawing/2014/main" id="{BA5AF2A2-74BF-B405-1E64-67D40C1AFDF6}"/>
                  </a:ext>
                </a:extLst>
              </p:cNvPr>
              <p:cNvPicPr>
                <a:picLocks noChangeAspect="1"/>
              </p:cNvPicPr>
              <p:nvPr/>
            </p:nvPicPr>
            <p:blipFill>
              <a:blip r:embed="rId4"/>
              <a:srcRect/>
              <a:stretch/>
            </p:blipFill>
            <p:spPr>
              <a:xfrm>
                <a:off x="1538411" y="4795666"/>
                <a:ext cx="1665980" cy="1665980"/>
              </a:xfrm>
              <a:prstGeom prst="rect">
                <a:avLst/>
              </a:prstGeom>
            </p:spPr>
          </p:pic>
          <p:sp>
            <p:nvSpPr>
              <p:cNvPr id="23" name="TextBox 22">
                <a:extLst>
                  <a:ext uri="{FF2B5EF4-FFF2-40B4-BE49-F238E27FC236}">
                    <a16:creationId xmlns:a16="http://schemas.microsoft.com/office/drawing/2014/main" id="{9D27597B-4640-E558-211F-58D28A961AC3}"/>
                  </a:ext>
                </a:extLst>
              </p:cNvPr>
              <p:cNvSpPr txBox="1"/>
              <p:nvPr/>
            </p:nvSpPr>
            <p:spPr>
              <a:xfrm>
                <a:off x="1613992" y="5345455"/>
                <a:ext cx="1514816" cy="523220"/>
              </a:xfrm>
              <a:prstGeom prst="rect">
                <a:avLst/>
              </a:prstGeom>
              <a:noFill/>
            </p:spPr>
            <p:txBody>
              <a:bodyPr wrap="square" rtlCol="0" anchor="ctr">
                <a:spAutoFit/>
              </a:bodyPr>
              <a:lstStyle/>
              <a:p>
                <a:pPr marR="0" algn="ctr">
                  <a:spcBef>
                    <a:spcPts val="0"/>
                  </a:spcBef>
                  <a:spcAft>
                    <a:spcPts val="0"/>
                  </a:spcAft>
                </a:pPr>
                <a:r>
                  <a:rPr lang="en-US" sz="2800" b="1" spc="-100">
                    <a:latin typeface="Rockwell" panose="02060603020205020403" pitchFamily="18" charset="77"/>
                  </a:rPr>
                  <a:t>91%</a:t>
                </a:r>
              </a:p>
            </p:txBody>
          </p:sp>
        </p:grpSp>
        <p:sp>
          <p:nvSpPr>
            <p:cNvPr id="24" name="TextBox 23">
              <a:extLst>
                <a:ext uri="{FF2B5EF4-FFF2-40B4-BE49-F238E27FC236}">
                  <a16:creationId xmlns:a16="http://schemas.microsoft.com/office/drawing/2014/main" id="{BE6E3A97-E891-47CA-F023-8FA4AEA9A3DE}"/>
                </a:ext>
              </a:extLst>
            </p:cNvPr>
            <p:cNvSpPr txBox="1"/>
            <p:nvPr/>
          </p:nvSpPr>
          <p:spPr>
            <a:xfrm>
              <a:off x="3524832" y="5018460"/>
              <a:ext cx="1717514" cy="363603"/>
            </a:xfrm>
            <a:prstGeom prst="rect">
              <a:avLst/>
            </a:prstGeom>
            <a:noFill/>
          </p:spPr>
          <p:txBody>
            <a:bodyPr wrap="square" rtlCol="0">
              <a:spAutoFit/>
            </a:bodyPr>
            <a:lstStyle/>
            <a:p>
              <a:r>
                <a:rPr lang="en-US" sz="1600" b="1">
                  <a:latin typeface="Gadugi" panose="020B0502040204020203" pitchFamily="34" charset="0"/>
                  <a:ea typeface="Gadugi" panose="020B0502040204020203" pitchFamily="34" charset="0"/>
                </a:rPr>
                <a:t>Suppliers </a:t>
              </a:r>
            </a:p>
          </p:txBody>
        </p:sp>
      </p:grpSp>
      <p:grpSp>
        <p:nvGrpSpPr>
          <p:cNvPr id="8" name="Group 7">
            <a:extLst>
              <a:ext uri="{FF2B5EF4-FFF2-40B4-BE49-F238E27FC236}">
                <a16:creationId xmlns:a16="http://schemas.microsoft.com/office/drawing/2014/main" id="{F3CEF541-2193-7330-43D1-30E1FA04152D}"/>
              </a:ext>
            </a:extLst>
          </p:cNvPr>
          <p:cNvGrpSpPr/>
          <p:nvPr/>
        </p:nvGrpSpPr>
        <p:grpSpPr>
          <a:xfrm>
            <a:off x="4649843" y="2891509"/>
            <a:ext cx="7069140" cy="1936560"/>
            <a:chOff x="4071912" y="2646796"/>
            <a:chExt cx="7069140" cy="1936560"/>
          </a:xfrm>
        </p:grpSpPr>
        <p:pic>
          <p:nvPicPr>
            <p:cNvPr id="16" name="Picture 15">
              <a:extLst>
                <a:ext uri="{FF2B5EF4-FFF2-40B4-BE49-F238E27FC236}">
                  <a16:creationId xmlns:a16="http://schemas.microsoft.com/office/drawing/2014/main" id="{DC4610DE-BB03-7F81-8F6A-B026230558EC}"/>
                </a:ext>
              </a:extLst>
            </p:cNvPr>
            <p:cNvPicPr>
              <a:picLocks noChangeAspect="1"/>
            </p:cNvPicPr>
            <p:nvPr/>
          </p:nvPicPr>
          <p:blipFill rotWithShape="1">
            <a:blip r:embed="rId5"/>
            <a:srcRect t="4891" b="-1069"/>
            <a:stretch/>
          </p:blipFill>
          <p:spPr>
            <a:xfrm>
              <a:off x="8328501" y="2646796"/>
              <a:ext cx="2812551" cy="1936560"/>
            </a:xfrm>
            <a:prstGeom prst="rect">
              <a:avLst/>
            </a:prstGeom>
          </p:spPr>
        </p:pic>
        <p:sp>
          <p:nvSpPr>
            <p:cNvPr id="27" name="TextBox 26">
              <a:extLst>
                <a:ext uri="{FF2B5EF4-FFF2-40B4-BE49-F238E27FC236}">
                  <a16:creationId xmlns:a16="http://schemas.microsoft.com/office/drawing/2014/main" id="{AFB523A0-C4AB-5E02-C230-8979CB9D8989}"/>
                </a:ext>
              </a:extLst>
            </p:cNvPr>
            <p:cNvSpPr txBox="1"/>
            <p:nvPr/>
          </p:nvSpPr>
          <p:spPr>
            <a:xfrm>
              <a:off x="4071912" y="3026705"/>
              <a:ext cx="4256590" cy="1384995"/>
            </a:xfrm>
            <a:prstGeom prst="rect">
              <a:avLst/>
            </a:prstGeom>
            <a:noFill/>
          </p:spPr>
          <p:txBody>
            <a:bodyPr wrap="square" rtlCol="0">
              <a:spAutoFit/>
            </a:bodyPr>
            <a:lstStyle/>
            <a:p>
              <a:pPr marL="0" marR="0">
                <a:spcBef>
                  <a:spcPts val="0"/>
                </a:spcBef>
                <a:spcAft>
                  <a:spcPts val="0"/>
                </a:spcAft>
              </a:pPr>
              <a:r>
                <a:rPr lang="en-US" sz="1600">
                  <a:effectLst/>
                  <a:latin typeface="Gadugi" panose="020B0502040204020203" pitchFamily="34" charset="0"/>
                  <a:ea typeface="Gadugi" panose="020B0502040204020203" pitchFamily="34" charset="0"/>
                </a:rPr>
                <a:t>FMI members will donate </a:t>
              </a:r>
              <a:r>
                <a:rPr lang="en-US" b="1">
                  <a:solidFill>
                    <a:schemeClr val="accent1"/>
                  </a:solidFill>
                  <a:effectLst/>
                  <a:latin typeface="Gadugi" panose="020B0502040204020203" pitchFamily="34" charset="0"/>
                  <a:ea typeface="Gadugi" panose="020B0502040204020203" pitchFamily="34" charset="0"/>
                </a:rPr>
                <a:t>2 billion meals</a:t>
              </a:r>
              <a:r>
                <a:rPr lang="en-US">
                  <a:effectLst/>
                  <a:latin typeface="Gadugi" panose="020B0502040204020203" pitchFamily="34" charset="0"/>
                  <a:ea typeface="Gadugi" panose="020B0502040204020203" pitchFamily="34" charset="0"/>
                </a:rPr>
                <a:t> </a:t>
              </a:r>
              <a:r>
                <a:rPr lang="en-US" sz="1600">
                  <a:effectLst/>
                  <a:latin typeface="Gadugi" panose="020B0502040204020203" pitchFamily="34" charset="0"/>
                  <a:ea typeface="Gadugi" panose="020B0502040204020203" pitchFamily="34" charset="0"/>
                </a:rPr>
                <a:t>in 2023 to food banks and other charitable organizations &amp; support evidenced-based messages on healthy eating that will reach more than </a:t>
              </a:r>
              <a:r>
                <a:rPr lang="en-US" b="1">
                  <a:solidFill>
                    <a:schemeClr val="accent1"/>
                  </a:solidFill>
                  <a:latin typeface="Gadugi" panose="020B0502040204020203" pitchFamily="34" charset="0"/>
                  <a:ea typeface="Gadugi" panose="020B0502040204020203" pitchFamily="34" charset="0"/>
                </a:rPr>
                <a:t>100 million consumers</a:t>
              </a:r>
              <a:endParaRPr lang="en-US" sz="1600" b="1">
                <a:solidFill>
                  <a:schemeClr val="accent1"/>
                </a:solidFill>
                <a:latin typeface="Gadugi" panose="020B0502040204020203" pitchFamily="34" charset="0"/>
                <a:ea typeface="Gadugi" panose="020B0502040204020203" pitchFamily="34" charset="0"/>
              </a:endParaRPr>
            </a:p>
          </p:txBody>
        </p:sp>
      </p:grpSp>
      <p:grpSp>
        <p:nvGrpSpPr>
          <p:cNvPr id="11" name="Group 10">
            <a:extLst>
              <a:ext uri="{FF2B5EF4-FFF2-40B4-BE49-F238E27FC236}">
                <a16:creationId xmlns:a16="http://schemas.microsoft.com/office/drawing/2014/main" id="{744808DF-BFF4-7AC2-2300-7BD624366FFA}"/>
              </a:ext>
            </a:extLst>
          </p:cNvPr>
          <p:cNvGrpSpPr/>
          <p:nvPr/>
        </p:nvGrpSpPr>
        <p:grpSpPr>
          <a:xfrm>
            <a:off x="4631648" y="4947771"/>
            <a:ext cx="1116544" cy="1424607"/>
            <a:chOff x="4308325" y="5003388"/>
            <a:chExt cx="1116544" cy="1424607"/>
          </a:xfrm>
        </p:grpSpPr>
        <p:grpSp>
          <p:nvGrpSpPr>
            <p:cNvPr id="41" name="Group 40">
              <a:extLst>
                <a:ext uri="{FF2B5EF4-FFF2-40B4-BE49-F238E27FC236}">
                  <a16:creationId xmlns:a16="http://schemas.microsoft.com/office/drawing/2014/main" id="{8C82E094-E121-33EC-CFD9-274F881FB3EC}"/>
                </a:ext>
              </a:extLst>
            </p:cNvPr>
            <p:cNvGrpSpPr/>
            <p:nvPr/>
          </p:nvGrpSpPr>
          <p:grpSpPr>
            <a:xfrm>
              <a:off x="4327088" y="5003388"/>
              <a:ext cx="1079020" cy="1079021"/>
              <a:chOff x="4029495" y="5029650"/>
              <a:chExt cx="1071929" cy="1071929"/>
            </a:xfrm>
          </p:grpSpPr>
          <p:pic>
            <p:nvPicPr>
              <p:cNvPr id="28" name="Content Placeholder 30">
                <a:extLst>
                  <a:ext uri="{FF2B5EF4-FFF2-40B4-BE49-F238E27FC236}">
                    <a16:creationId xmlns:a16="http://schemas.microsoft.com/office/drawing/2014/main" id="{011BCBCD-6F03-3B82-8312-CA4AACB0ED93}"/>
                  </a:ext>
                </a:extLst>
              </p:cNvPr>
              <p:cNvPicPr>
                <a:picLocks noChangeAspect="1"/>
              </p:cNvPicPr>
              <p:nvPr/>
            </p:nvPicPr>
            <p:blipFill>
              <a:blip r:embed="rId6"/>
              <a:srcRect/>
              <a:stretch/>
            </p:blipFill>
            <p:spPr>
              <a:xfrm>
                <a:off x="4029495" y="5029650"/>
                <a:ext cx="1071929" cy="1071929"/>
              </a:xfrm>
              <a:prstGeom prst="rect">
                <a:avLst/>
              </a:prstGeom>
            </p:spPr>
          </p:pic>
          <p:sp>
            <p:nvSpPr>
              <p:cNvPr id="38" name="TextBox 37">
                <a:extLst>
                  <a:ext uri="{FF2B5EF4-FFF2-40B4-BE49-F238E27FC236}">
                    <a16:creationId xmlns:a16="http://schemas.microsoft.com/office/drawing/2014/main" id="{247CED06-E684-7A48-699A-1B3997BFD40E}"/>
                  </a:ext>
                </a:extLst>
              </p:cNvPr>
              <p:cNvSpPr txBox="1"/>
              <p:nvPr/>
            </p:nvSpPr>
            <p:spPr>
              <a:xfrm>
                <a:off x="4040212" y="5359514"/>
                <a:ext cx="1050493" cy="400110"/>
              </a:xfrm>
              <a:prstGeom prst="rect">
                <a:avLst/>
              </a:prstGeom>
              <a:noFill/>
            </p:spPr>
            <p:txBody>
              <a:bodyPr wrap="square" rtlCol="0" anchor="ctr">
                <a:spAutoFit/>
              </a:bodyPr>
              <a:lstStyle/>
              <a:p>
                <a:pPr marR="0" algn="ctr">
                  <a:spcBef>
                    <a:spcPts val="0"/>
                  </a:spcBef>
                  <a:spcAft>
                    <a:spcPts val="0"/>
                  </a:spcAft>
                </a:pPr>
                <a:r>
                  <a:rPr lang="en-US" sz="2000" b="1" spc="-100">
                    <a:latin typeface="Rockwell" panose="02060603020205020403" pitchFamily="18" charset="77"/>
                  </a:rPr>
                  <a:t>97%</a:t>
                </a:r>
              </a:p>
            </p:txBody>
          </p:sp>
        </p:grpSp>
        <p:sp>
          <p:nvSpPr>
            <p:cNvPr id="42" name="TextBox 41">
              <a:extLst>
                <a:ext uri="{FF2B5EF4-FFF2-40B4-BE49-F238E27FC236}">
                  <a16:creationId xmlns:a16="http://schemas.microsoft.com/office/drawing/2014/main" id="{847ACEB6-B26F-EE87-2EC4-F8B23CBD40C8}"/>
                </a:ext>
              </a:extLst>
            </p:cNvPr>
            <p:cNvSpPr txBox="1"/>
            <p:nvPr/>
          </p:nvSpPr>
          <p:spPr>
            <a:xfrm>
              <a:off x="4308325" y="6133673"/>
              <a:ext cx="1116544" cy="294322"/>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Retailers</a:t>
              </a:r>
            </a:p>
          </p:txBody>
        </p:sp>
      </p:grpSp>
      <p:grpSp>
        <p:nvGrpSpPr>
          <p:cNvPr id="12" name="Group 11">
            <a:extLst>
              <a:ext uri="{FF2B5EF4-FFF2-40B4-BE49-F238E27FC236}">
                <a16:creationId xmlns:a16="http://schemas.microsoft.com/office/drawing/2014/main" id="{7B2B6787-62D3-B72E-FF97-65B40E9BB53D}"/>
              </a:ext>
            </a:extLst>
          </p:cNvPr>
          <p:cNvGrpSpPr/>
          <p:nvPr/>
        </p:nvGrpSpPr>
        <p:grpSpPr>
          <a:xfrm>
            <a:off x="6011901" y="4947772"/>
            <a:ext cx="1177724" cy="1424602"/>
            <a:chOff x="5688578" y="5003389"/>
            <a:chExt cx="1177724" cy="1424602"/>
          </a:xfrm>
        </p:grpSpPr>
        <p:grpSp>
          <p:nvGrpSpPr>
            <p:cNvPr id="40" name="Group 39">
              <a:extLst>
                <a:ext uri="{FF2B5EF4-FFF2-40B4-BE49-F238E27FC236}">
                  <a16:creationId xmlns:a16="http://schemas.microsoft.com/office/drawing/2014/main" id="{53E2D973-7C5B-B27D-840A-50AAB898CE8A}"/>
                </a:ext>
              </a:extLst>
            </p:cNvPr>
            <p:cNvGrpSpPr/>
            <p:nvPr/>
          </p:nvGrpSpPr>
          <p:grpSpPr>
            <a:xfrm>
              <a:off x="5737930" y="5003389"/>
              <a:ext cx="1079020" cy="1079021"/>
              <a:chOff x="5267379" y="5029651"/>
              <a:chExt cx="1071929" cy="1071929"/>
            </a:xfrm>
          </p:grpSpPr>
          <p:pic>
            <p:nvPicPr>
              <p:cNvPr id="30" name="Content Placeholder 30">
                <a:extLst>
                  <a:ext uri="{FF2B5EF4-FFF2-40B4-BE49-F238E27FC236}">
                    <a16:creationId xmlns:a16="http://schemas.microsoft.com/office/drawing/2014/main" id="{A47C97E9-62D1-0A26-9AA2-07CB9DB24A9C}"/>
                  </a:ext>
                </a:extLst>
              </p:cNvPr>
              <p:cNvPicPr>
                <a:picLocks noChangeAspect="1"/>
              </p:cNvPicPr>
              <p:nvPr/>
            </p:nvPicPr>
            <p:blipFill>
              <a:blip r:embed="rId4"/>
              <a:srcRect/>
              <a:stretch/>
            </p:blipFill>
            <p:spPr>
              <a:xfrm>
                <a:off x="5267379" y="5029651"/>
                <a:ext cx="1071929" cy="1071929"/>
              </a:xfrm>
              <a:prstGeom prst="rect">
                <a:avLst/>
              </a:prstGeom>
            </p:spPr>
          </p:pic>
          <p:sp>
            <p:nvSpPr>
              <p:cNvPr id="39" name="TextBox 38">
                <a:extLst>
                  <a:ext uri="{FF2B5EF4-FFF2-40B4-BE49-F238E27FC236}">
                    <a16:creationId xmlns:a16="http://schemas.microsoft.com/office/drawing/2014/main" id="{2AA4BF60-3920-C78E-990C-12A956A2F4B9}"/>
                  </a:ext>
                </a:extLst>
              </p:cNvPr>
              <p:cNvSpPr txBox="1"/>
              <p:nvPr/>
            </p:nvSpPr>
            <p:spPr>
              <a:xfrm>
                <a:off x="5271381" y="5359514"/>
                <a:ext cx="1050493" cy="400110"/>
              </a:xfrm>
              <a:prstGeom prst="rect">
                <a:avLst/>
              </a:prstGeom>
              <a:noFill/>
            </p:spPr>
            <p:txBody>
              <a:bodyPr wrap="square" rtlCol="0" anchor="ctr">
                <a:spAutoFit/>
              </a:bodyPr>
              <a:lstStyle/>
              <a:p>
                <a:pPr algn="ctr"/>
                <a:r>
                  <a:rPr lang="en-US" sz="2000" b="1" spc="-100">
                    <a:latin typeface="Rockwell" panose="02060603020205020403" pitchFamily="18" charset="77"/>
                  </a:rPr>
                  <a:t>91%</a:t>
                </a:r>
              </a:p>
            </p:txBody>
          </p:sp>
        </p:grpSp>
        <p:sp>
          <p:nvSpPr>
            <p:cNvPr id="43" name="TextBox 42">
              <a:extLst>
                <a:ext uri="{FF2B5EF4-FFF2-40B4-BE49-F238E27FC236}">
                  <a16:creationId xmlns:a16="http://schemas.microsoft.com/office/drawing/2014/main" id="{918F0014-B91A-CFAF-F19B-3532C1AE02CC}"/>
                </a:ext>
              </a:extLst>
            </p:cNvPr>
            <p:cNvSpPr txBox="1"/>
            <p:nvPr/>
          </p:nvSpPr>
          <p:spPr>
            <a:xfrm>
              <a:off x="5688578" y="6133669"/>
              <a:ext cx="1177724" cy="294322"/>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Suppliers</a:t>
              </a:r>
            </a:p>
          </p:txBody>
        </p:sp>
      </p:grpSp>
      <p:sp>
        <p:nvSpPr>
          <p:cNvPr id="10" name="TextBox 9">
            <a:extLst>
              <a:ext uri="{FF2B5EF4-FFF2-40B4-BE49-F238E27FC236}">
                <a16:creationId xmlns:a16="http://schemas.microsoft.com/office/drawing/2014/main" id="{7E4F1F7D-9643-1A88-8894-19FE1AAD4D4D}"/>
              </a:ext>
            </a:extLst>
          </p:cNvPr>
          <p:cNvSpPr txBox="1"/>
          <p:nvPr/>
        </p:nvSpPr>
        <p:spPr>
          <a:xfrm>
            <a:off x="685945" y="1853116"/>
            <a:ext cx="3686425" cy="877163"/>
          </a:xfrm>
          <a:prstGeom prst="rect">
            <a:avLst/>
          </a:prstGeom>
          <a:noFill/>
        </p:spPr>
        <p:txBody>
          <a:bodyPr wrap="square" rtlCol="0">
            <a:spAutoFit/>
          </a:bodyPr>
          <a:lstStyle/>
          <a:p>
            <a:pPr algn="ctr"/>
            <a:r>
              <a:rPr lang="en-US" sz="1700">
                <a:solidFill>
                  <a:srgbClr val="4B657F"/>
                </a:solidFill>
                <a:effectLst/>
                <a:latin typeface="Rockwell" panose="02060603020205020403" pitchFamily="18" charset="77"/>
              </a:rPr>
              <a:t>Have made social, environmental, and societal change an organizational priority</a:t>
            </a:r>
          </a:p>
        </p:txBody>
      </p:sp>
    </p:spTree>
    <p:extLst>
      <p:ext uri="{BB962C8B-B14F-4D97-AF65-F5344CB8AC3E}">
        <p14:creationId xmlns:p14="http://schemas.microsoft.com/office/powerpoint/2010/main" val="89071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1A4CBC-399B-9B4C-B2CE-F0048A4CAA92}"/>
              </a:ext>
            </a:extLst>
          </p:cNvPr>
          <p:cNvSpPr/>
          <p:nvPr/>
        </p:nvSpPr>
        <p:spPr>
          <a:xfrm>
            <a:off x="0" y="-11875"/>
            <a:ext cx="12192000" cy="68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E1C1EE-41F9-2F40-B26C-DD72D89F8638}"/>
              </a:ext>
            </a:extLst>
          </p:cNvPr>
          <p:cNvSpPr txBox="1"/>
          <p:nvPr/>
        </p:nvSpPr>
        <p:spPr>
          <a:xfrm>
            <a:off x="1109085" y="963168"/>
            <a:ext cx="7615304" cy="1323439"/>
          </a:xfrm>
          <a:prstGeom prst="rect">
            <a:avLst/>
          </a:prstGeom>
          <a:noFill/>
          <a:effectLst/>
        </p:spPr>
        <p:txBody>
          <a:bodyPr wrap="square" rtlCol="0">
            <a:spAutoFit/>
          </a:bodyPr>
          <a:lstStyle/>
          <a:p>
            <a:r>
              <a:rPr lang="en-US" sz="8000" spc="300">
                <a:solidFill>
                  <a:schemeClr val="tx2"/>
                </a:solidFill>
                <a:latin typeface="Rockwell" panose="02060603020205020403" pitchFamily="18" charset="77"/>
                <a:ea typeface="Roboto Slab" pitchFamily="2" charset="0"/>
                <a:cs typeface="Arabic Typesetting" panose="03020402040406030203" pitchFamily="66" charset="-78"/>
              </a:rPr>
              <a:t>THANK YOU</a:t>
            </a:r>
          </a:p>
        </p:txBody>
      </p:sp>
      <p:pic>
        <p:nvPicPr>
          <p:cNvPr id="16" name="Picture 15">
            <a:extLst>
              <a:ext uri="{FF2B5EF4-FFF2-40B4-BE49-F238E27FC236}">
                <a16:creationId xmlns:a16="http://schemas.microsoft.com/office/drawing/2014/main" id="{A043EE81-5CDD-114C-97BE-0F3096200022}"/>
              </a:ext>
            </a:extLst>
          </p:cNvPr>
          <p:cNvPicPr>
            <a:picLocks noChangeAspect="1"/>
          </p:cNvPicPr>
          <p:nvPr/>
        </p:nvPicPr>
        <p:blipFill>
          <a:blip r:embed="rId3"/>
          <a:stretch>
            <a:fillRect/>
          </a:stretch>
        </p:blipFill>
        <p:spPr>
          <a:xfrm>
            <a:off x="8885753" y="861368"/>
            <a:ext cx="2607350" cy="1425239"/>
          </a:xfrm>
          <a:prstGeom prst="rect">
            <a:avLst/>
          </a:prstGeom>
        </p:spPr>
      </p:pic>
      <p:pic>
        <p:nvPicPr>
          <p:cNvPr id="8" name="Picture 7">
            <a:extLst>
              <a:ext uri="{FF2B5EF4-FFF2-40B4-BE49-F238E27FC236}">
                <a16:creationId xmlns:a16="http://schemas.microsoft.com/office/drawing/2014/main" id="{B58DA195-93C6-5608-6219-29884256F2BB}"/>
              </a:ext>
            </a:extLst>
          </p:cNvPr>
          <p:cNvPicPr>
            <a:picLocks noChangeAspect="1"/>
          </p:cNvPicPr>
          <p:nvPr/>
        </p:nvPicPr>
        <p:blipFill>
          <a:blip r:embed="rId4"/>
          <a:stretch>
            <a:fillRect/>
          </a:stretch>
        </p:blipFill>
        <p:spPr>
          <a:xfrm>
            <a:off x="-160824" y="2447682"/>
            <a:ext cx="12206894" cy="4577585"/>
          </a:xfrm>
          <a:prstGeom prst="rect">
            <a:avLst/>
          </a:prstGeom>
        </p:spPr>
      </p:pic>
    </p:spTree>
    <p:extLst>
      <p:ext uri="{BB962C8B-B14F-4D97-AF65-F5344CB8AC3E}">
        <p14:creationId xmlns:p14="http://schemas.microsoft.com/office/powerpoint/2010/main" val="6403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102F47-B423-A677-CC1B-1CB5D7170352}"/>
              </a:ext>
            </a:extLst>
          </p:cNvPr>
          <p:cNvSpPr/>
          <p:nvPr/>
        </p:nvSpPr>
        <p:spPr>
          <a:xfrm>
            <a:off x="-37012" y="2870583"/>
            <a:ext cx="7437900" cy="3275990"/>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Title 5">
            <a:extLst>
              <a:ext uri="{FF2B5EF4-FFF2-40B4-BE49-F238E27FC236}">
                <a16:creationId xmlns:a16="http://schemas.microsoft.com/office/drawing/2014/main" id="{3B34BA49-BED9-8310-A201-5F55AE1CC1AF}"/>
              </a:ext>
            </a:extLst>
          </p:cNvPr>
          <p:cNvSpPr>
            <a:spLocks noGrp="1"/>
          </p:cNvSpPr>
          <p:nvPr>
            <p:ph type="title"/>
          </p:nvPr>
        </p:nvSpPr>
        <p:spPr/>
        <p:txBody>
          <a:bodyPr/>
          <a:lstStyle/>
          <a:p>
            <a:r>
              <a:rPr lang="en-US">
                <a:solidFill>
                  <a:schemeClr val="bg2"/>
                </a:solidFill>
              </a:rPr>
              <a:t>ABOUT THE FOOD RETAILING INDUSTRY SPEAKS 2023 SURVEY </a:t>
            </a:r>
          </a:p>
        </p:txBody>
      </p:sp>
      <p:sp>
        <p:nvSpPr>
          <p:cNvPr id="8" name="Text Placeholder 7">
            <a:extLst>
              <a:ext uri="{FF2B5EF4-FFF2-40B4-BE49-F238E27FC236}">
                <a16:creationId xmlns:a16="http://schemas.microsoft.com/office/drawing/2014/main" id="{DE3C1E36-225B-563A-E058-7DE4A8D38009}"/>
              </a:ext>
            </a:extLst>
          </p:cNvPr>
          <p:cNvSpPr>
            <a:spLocks noGrp="1"/>
          </p:cNvSpPr>
          <p:nvPr>
            <p:ph type="body" sz="quarter" idx="10"/>
          </p:nvPr>
        </p:nvSpPr>
        <p:spPr>
          <a:xfrm>
            <a:off x="247126" y="1891298"/>
            <a:ext cx="7437900" cy="840256"/>
          </a:xfrm>
        </p:spPr>
        <p:txBody>
          <a:bodyPr>
            <a:normAutofit/>
          </a:bodyPr>
          <a:lstStyle/>
          <a:p>
            <a:pPr>
              <a:lnSpc>
                <a:spcPct val="100000"/>
              </a:lnSpc>
            </a:pPr>
            <a:r>
              <a:rPr lang="en-US">
                <a:solidFill>
                  <a:schemeClr val="accent1"/>
                </a:solidFill>
                <a:latin typeface="Rockwell" panose="02060603020205020403" pitchFamily="18" charset="77"/>
                <a:ea typeface="Gadugi" panose="020B0502040204020203" pitchFamily="34" charset="0"/>
                <a:cs typeface="Times New Roman" panose="02020603050405020304" pitchFamily="18" charset="0"/>
              </a:rPr>
              <a:t>For over 70 years, FMI’s Industry Speaks has provided the food retail industry with an annual pulse on the industry  </a:t>
            </a:r>
          </a:p>
        </p:txBody>
      </p:sp>
      <p:pic>
        <p:nvPicPr>
          <p:cNvPr id="33" name="Content Placeholder 32">
            <a:extLst>
              <a:ext uri="{FF2B5EF4-FFF2-40B4-BE49-F238E27FC236}">
                <a16:creationId xmlns:a16="http://schemas.microsoft.com/office/drawing/2014/main" id="{95BE30D0-265B-2A38-986B-4AF7C331230F}"/>
              </a:ext>
            </a:extLst>
          </p:cNvPr>
          <p:cNvPicPr>
            <a:picLocks noGrp="1" noChangeAspect="1"/>
          </p:cNvPicPr>
          <p:nvPr>
            <p:ph sz="quarter" idx="13"/>
          </p:nvPr>
        </p:nvPicPr>
        <p:blipFill>
          <a:blip r:embed="rId3"/>
          <a:stretch>
            <a:fillRect/>
          </a:stretch>
        </p:blipFill>
        <p:spPr>
          <a:xfrm>
            <a:off x="7620753" y="4552027"/>
            <a:ext cx="1676400" cy="1676400"/>
          </a:xfrm>
        </p:spPr>
      </p:pic>
      <p:pic>
        <p:nvPicPr>
          <p:cNvPr id="23" name="Content Placeholder 22">
            <a:extLst>
              <a:ext uri="{FF2B5EF4-FFF2-40B4-BE49-F238E27FC236}">
                <a16:creationId xmlns:a16="http://schemas.microsoft.com/office/drawing/2014/main" id="{9D1E2126-B725-F559-0082-32526FFD3FB4}"/>
              </a:ext>
            </a:extLst>
          </p:cNvPr>
          <p:cNvPicPr>
            <a:picLocks noGrp="1" noChangeAspect="1"/>
          </p:cNvPicPr>
          <p:nvPr>
            <p:ph sz="quarter" idx="14"/>
          </p:nvPr>
        </p:nvPicPr>
        <p:blipFill>
          <a:blip r:embed="rId4"/>
          <a:stretch>
            <a:fillRect/>
          </a:stretch>
        </p:blipFill>
        <p:spPr>
          <a:xfrm>
            <a:off x="5054520" y="3193651"/>
            <a:ext cx="1041480" cy="1512887"/>
          </a:xfrm>
          <a:prstGeom prst="rect">
            <a:avLst/>
          </a:prstGeom>
        </p:spPr>
      </p:pic>
      <p:sp>
        <p:nvSpPr>
          <p:cNvPr id="13" name="Text Placeholder 12">
            <a:extLst>
              <a:ext uri="{FF2B5EF4-FFF2-40B4-BE49-F238E27FC236}">
                <a16:creationId xmlns:a16="http://schemas.microsoft.com/office/drawing/2014/main" id="{7FCC9D22-13E7-A16E-AECC-E67FF59EFA3E}"/>
              </a:ext>
            </a:extLst>
          </p:cNvPr>
          <p:cNvSpPr>
            <a:spLocks noGrp="1"/>
          </p:cNvSpPr>
          <p:nvPr>
            <p:ph type="body" sz="quarter" idx="16"/>
          </p:nvPr>
        </p:nvSpPr>
        <p:spPr>
          <a:xfrm>
            <a:off x="1074644" y="4928282"/>
            <a:ext cx="2596009" cy="738665"/>
          </a:xfrm>
        </p:spPr>
        <p:txBody>
          <a:bodyPr/>
          <a:lstStyle/>
          <a:p>
            <a:pPr algn="ctr"/>
            <a:r>
              <a:rPr lang="en-US" dirty="0"/>
              <a:t>Food retail and wholesale companies representing </a:t>
            </a:r>
            <a:r>
              <a:rPr lang="en-US" sz="1600" b="1" dirty="0">
                <a:solidFill>
                  <a:schemeClr val="accent1"/>
                </a:solidFill>
              </a:rPr>
              <a:t>39,000 stores</a:t>
            </a:r>
            <a:r>
              <a:rPr lang="en-US" dirty="0"/>
              <a:t> </a:t>
            </a:r>
            <a:endParaRPr lang="en-US" sz="1600" b="1" dirty="0">
              <a:solidFill>
                <a:schemeClr val="accent1"/>
              </a:solidFill>
            </a:endParaRPr>
          </a:p>
        </p:txBody>
      </p:sp>
      <p:sp>
        <p:nvSpPr>
          <p:cNvPr id="14" name="Text Placeholder 13">
            <a:extLst>
              <a:ext uri="{FF2B5EF4-FFF2-40B4-BE49-F238E27FC236}">
                <a16:creationId xmlns:a16="http://schemas.microsoft.com/office/drawing/2014/main" id="{AEB46209-7EE5-1689-5FA8-B0557C1E15C8}"/>
              </a:ext>
            </a:extLst>
          </p:cNvPr>
          <p:cNvSpPr>
            <a:spLocks noGrp="1"/>
          </p:cNvSpPr>
          <p:nvPr>
            <p:ph type="body" sz="quarter" idx="17"/>
          </p:nvPr>
        </p:nvSpPr>
        <p:spPr>
          <a:xfrm>
            <a:off x="4420614" y="4928282"/>
            <a:ext cx="2309292" cy="738665"/>
          </a:xfrm>
        </p:spPr>
        <p:txBody>
          <a:bodyPr/>
          <a:lstStyle/>
          <a:p>
            <a:pPr algn="ctr"/>
            <a:r>
              <a:rPr lang="en-US" dirty="0"/>
              <a:t>Responding food supplier companies represent </a:t>
            </a:r>
            <a:r>
              <a:rPr lang="en-US" sz="1600" b="1" dirty="0">
                <a:solidFill>
                  <a:schemeClr val="accent1"/>
                </a:solidFill>
              </a:rPr>
              <a:t>$300 billion </a:t>
            </a:r>
            <a:r>
              <a:rPr lang="en-US"/>
              <a:t>in annual </a:t>
            </a:r>
            <a:r>
              <a:rPr lang="en-US" dirty="0"/>
              <a:t>product sales</a:t>
            </a:r>
          </a:p>
        </p:txBody>
      </p:sp>
      <p:sp>
        <p:nvSpPr>
          <p:cNvPr id="15" name="Text Placeholder 14">
            <a:extLst>
              <a:ext uri="{FF2B5EF4-FFF2-40B4-BE49-F238E27FC236}">
                <a16:creationId xmlns:a16="http://schemas.microsoft.com/office/drawing/2014/main" id="{5FE17059-2CC8-FE88-C970-7D2FC0BF299E}"/>
              </a:ext>
            </a:extLst>
          </p:cNvPr>
          <p:cNvSpPr>
            <a:spLocks noGrp="1"/>
          </p:cNvSpPr>
          <p:nvPr>
            <p:ph type="body" sz="quarter" idx="18"/>
          </p:nvPr>
        </p:nvSpPr>
        <p:spPr>
          <a:xfrm>
            <a:off x="9403864" y="2846994"/>
            <a:ext cx="2633329" cy="738665"/>
          </a:xfrm>
        </p:spPr>
        <p:txBody>
          <a:bodyPr anchor="ctr"/>
          <a:lstStyle/>
          <a:p>
            <a:r>
              <a:rPr lang="en-US" dirty="0"/>
              <a:t>of retail respondents are independent operators with </a:t>
            </a:r>
            <a:r>
              <a:rPr lang="en-US" sz="1600" b="1" dirty="0">
                <a:solidFill>
                  <a:schemeClr val="accent1"/>
                </a:solidFill>
              </a:rPr>
              <a:t>10 or less stores</a:t>
            </a:r>
          </a:p>
        </p:txBody>
      </p:sp>
      <p:sp>
        <p:nvSpPr>
          <p:cNvPr id="16" name="Text Placeholder 15">
            <a:extLst>
              <a:ext uri="{FF2B5EF4-FFF2-40B4-BE49-F238E27FC236}">
                <a16:creationId xmlns:a16="http://schemas.microsoft.com/office/drawing/2014/main" id="{CFB50537-E239-8A6D-ACED-C92A89543C3E}"/>
              </a:ext>
            </a:extLst>
          </p:cNvPr>
          <p:cNvSpPr>
            <a:spLocks noGrp="1"/>
          </p:cNvSpPr>
          <p:nvPr>
            <p:ph type="body" sz="quarter" idx="19"/>
          </p:nvPr>
        </p:nvSpPr>
        <p:spPr>
          <a:xfrm>
            <a:off x="9403864" y="5020620"/>
            <a:ext cx="2467074" cy="738665"/>
          </a:xfrm>
        </p:spPr>
        <p:txBody>
          <a:bodyPr anchor="ctr"/>
          <a:lstStyle/>
          <a:p>
            <a:r>
              <a:rPr lang="en-US"/>
              <a:t>of retail respondents own </a:t>
            </a:r>
            <a:r>
              <a:rPr lang="en-US" sz="1600" b="1">
                <a:solidFill>
                  <a:schemeClr val="accent1"/>
                </a:solidFill>
              </a:rPr>
              <a:t>more than 100 stores</a:t>
            </a:r>
          </a:p>
        </p:txBody>
      </p:sp>
      <p:pic>
        <p:nvPicPr>
          <p:cNvPr id="5" name="Content Placeholder 4">
            <a:extLst>
              <a:ext uri="{FF2B5EF4-FFF2-40B4-BE49-F238E27FC236}">
                <a16:creationId xmlns:a16="http://schemas.microsoft.com/office/drawing/2014/main" id="{C050210D-DA15-7141-1729-B721D2B95667}"/>
              </a:ext>
            </a:extLst>
          </p:cNvPr>
          <p:cNvPicPr>
            <a:picLocks noGrp="1" noChangeAspect="1"/>
          </p:cNvPicPr>
          <p:nvPr>
            <p:ph sz="quarter" idx="11"/>
          </p:nvPr>
        </p:nvPicPr>
        <p:blipFill>
          <a:blip r:embed="rId5"/>
          <a:srcRect/>
          <a:stretch/>
        </p:blipFill>
        <p:spPr>
          <a:xfrm>
            <a:off x="1180179" y="3708631"/>
            <a:ext cx="2384937" cy="997907"/>
          </a:xfrm>
          <a:prstGeom prst="rect">
            <a:avLst/>
          </a:prstGeom>
        </p:spPr>
      </p:pic>
      <p:pic>
        <p:nvPicPr>
          <p:cNvPr id="31" name="Content Placeholder 30">
            <a:extLst>
              <a:ext uri="{FF2B5EF4-FFF2-40B4-BE49-F238E27FC236}">
                <a16:creationId xmlns:a16="http://schemas.microsoft.com/office/drawing/2014/main" id="{BB52B77F-6710-B13C-3420-8130743FD7D8}"/>
              </a:ext>
            </a:extLst>
          </p:cNvPr>
          <p:cNvPicPr>
            <a:picLocks noGrp="1" noChangeAspect="1"/>
          </p:cNvPicPr>
          <p:nvPr>
            <p:ph sz="quarter" idx="12"/>
          </p:nvPr>
        </p:nvPicPr>
        <p:blipFill>
          <a:blip r:embed="rId6"/>
          <a:stretch>
            <a:fillRect/>
          </a:stretch>
        </p:blipFill>
        <p:spPr>
          <a:xfrm>
            <a:off x="7627103" y="2384266"/>
            <a:ext cx="1663700" cy="1663700"/>
          </a:xfrm>
        </p:spPr>
      </p:pic>
      <p:sp>
        <p:nvSpPr>
          <p:cNvPr id="34" name="TextBox 33">
            <a:extLst>
              <a:ext uri="{FF2B5EF4-FFF2-40B4-BE49-F238E27FC236}">
                <a16:creationId xmlns:a16="http://schemas.microsoft.com/office/drawing/2014/main" id="{A5F02BD4-F1B4-C092-350F-C664F03A3D5D}"/>
              </a:ext>
            </a:extLst>
          </p:cNvPr>
          <p:cNvSpPr txBox="1"/>
          <p:nvPr/>
        </p:nvSpPr>
        <p:spPr>
          <a:xfrm>
            <a:off x="7652273" y="5128342"/>
            <a:ext cx="1638529" cy="523220"/>
          </a:xfrm>
          <a:prstGeom prst="rect">
            <a:avLst/>
          </a:prstGeom>
          <a:noFill/>
        </p:spPr>
        <p:txBody>
          <a:bodyPr wrap="square" rtlCol="0" anchor="ctr">
            <a:spAutoFit/>
          </a:bodyPr>
          <a:lstStyle/>
          <a:p>
            <a:pPr algn="ctr"/>
            <a:r>
              <a:rPr lang="en-US" sz="2800" b="1" spc="-100">
                <a:solidFill>
                  <a:schemeClr val="accent1"/>
                </a:solidFill>
                <a:latin typeface="Rockwell" panose="02060603020205020403" pitchFamily="18" charset="77"/>
              </a:rPr>
              <a:t>27%</a:t>
            </a:r>
          </a:p>
        </p:txBody>
      </p:sp>
      <p:sp>
        <p:nvSpPr>
          <p:cNvPr id="35" name="TextBox 34">
            <a:extLst>
              <a:ext uri="{FF2B5EF4-FFF2-40B4-BE49-F238E27FC236}">
                <a16:creationId xmlns:a16="http://schemas.microsoft.com/office/drawing/2014/main" id="{48D4C170-FA57-645B-6EC2-46EDE593ADB8}"/>
              </a:ext>
            </a:extLst>
          </p:cNvPr>
          <p:cNvSpPr txBox="1"/>
          <p:nvPr/>
        </p:nvSpPr>
        <p:spPr>
          <a:xfrm>
            <a:off x="7652274" y="2959571"/>
            <a:ext cx="1663700" cy="523220"/>
          </a:xfrm>
          <a:prstGeom prst="rect">
            <a:avLst/>
          </a:prstGeom>
          <a:noFill/>
        </p:spPr>
        <p:txBody>
          <a:bodyPr wrap="square" rtlCol="0" anchor="ctr">
            <a:spAutoFit/>
          </a:bodyPr>
          <a:lstStyle/>
          <a:p>
            <a:pPr algn="ctr"/>
            <a:r>
              <a:rPr lang="en-US" sz="2800" b="1" spc="-100">
                <a:solidFill>
                  <a:schemeClr val="accent1"/>
                </a:solidFill>
                <a:latin typeface="Rockwell" panose="02060603020205020403" pitchFamily="18" charset="77"/>
              </a:rPr>
              <a:t>57%</a:t>
            </a:r>
          </a:p>
        </p:txBody>
      </p:sp>
    </p:spTree>
    <p:extLst>
      <p:ext uri="{BB962C8B-B14F-4D97-AF65-F5344CB8AC3E}">
        <p14:creationId xmlns:p14="http://schemas.microsoft.com/office/powerpoint/2010/main" val="134179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A5CE5B8-5D40-A680-409D-625C4BC04CC3}"/>
              </a:ext>
            </a:extLst>
          </p:cNvPr>
          <p:cNvSpPr/>
          <p:nvPr/>
        </p:nvSpPr>
        <p:spPr>
          <a:xfrm>
            <a:off x="694459" y="1699165"/>
            <a:ext cx="3135402" cy="5158835"/>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grpSp>
        <p:nvGrpSpPr>
          <p:cNvPr id="42" name="Group 41">
            <a:extLst>
              <a:ext uri="{FF2B5EF4-FFF2-40B4-BE49-F238E27FC236}">
                <a16:creationId xmlns:a16="http://schemas.microsoft.com/office/drawing/2014/main" id="{83D6CC14-3D97-4DCD-6C51-A1EE7B65A12E}"/>
              </a:ext>
            </a:extLst>
          </p:cNvPr>
          <p:cNvGrpSpPr/>
          <p:nvPr/>
        </p:nvGrpSpPr>
        <p:grpSpPr>
          <a:xfrm>
            <a:off x="-728699" y="1911465"/>
            <a:ext cx="5912685" cy="4276443"/>
            <a:chOff x="-763868" y="1395314"/>
            <a:chExt cx="6165483" cy="3276545"/>
          </a:xfrm>
        </p:grpSpPr>
        <p:grpSp>
          <p:nvGrpSpPr>
            <p:cNvPr id="43" name="Group 42">
              <a:extLst>
                <a:ext uri="{FF2B5EF4-FFF2-40B4-BE49-F238E27FC236}">
                  <a16:creationId xmlns:a16="http://schemas.microsoft.com/office/drawing/2014/main" id="{B4582BE5-D107-C297-6F45-9711ACB69969}"/>
                </a:ext>
              </a:extLst>
            </p:cNvPr>
            <p:cNvGrpSpPr/>
            <p:nvPr/>
          </p:nvGrpSpPr>
          <p:grpSpPr>
            <a:xfrm>
              <a:off x="720132" y="2796348"/>
              <a:ext cx="3269457" cy="1875511"/>
              <a:chOff x="720132" y="2796348"/>
              <a:chExt cx="3269457" cy="1875511"/>
            </a:xfrm>
          </p:grpSpPr>
          <p:sp>
            <p:nvSpPr>
              <p:cNvPr id="46" name="Rectangle 45">
                <a:extLst>
                  <a:ext uri="{FF2B5EF4-FFF2-40B4-BE49-F238E27FC236}">
                    <a16:creationId xmlns:a16="http://schemas.microsoft.com/office/drawing/2014/main" id="{1FE8BC5F-8FD8-E1ED-448D-1840945B6FC7}"/>
                  </a:ext>
                </a:extLst>
              </p:cNvPr>
              <p:cNvSpPr/>
              <p:nvPr/>
            </p:nvSpPr>
            <p:spPr>
              <a:xfrm>
                <a:off x="2733773" y="3552735"/>
                <a:ext cx="855458" cy="691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Rectangle 44">
                <a:extLst>
                  <a:ext uri="{FF2B5EF4-FFF2-40B4-BE49-F238E27FC236}">
                    <a16:creationId xmlns:a16="http://schemas.microsoft.com/office/drawing/2014/main" id="{84E3A976-1DFE-C46F-5E55-8C15837F2283}"/>
                  </a:ext>
                </a:extLst>
              </p:cNvPr>
              <p:cNvSpPr/>
              <p:nvPr/>
            </p:nvSpPr>
            <p:spPr>
              <a:xfrm>
                <a:off x="1190421" y="2796348"/>
                <a:ext cx="855458" cy="14474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7" name="Group 46">
                <a:extLst>
                  <a:ext uri="{FF2B5EF4-FFF2-40B4-BE49-F238E27FC236}">
                    <a16:creationId xmlns:a16="http://schemas.microsoft.com/office/drawing/2014/main" id="{16E5D0A2-4012-C589-2343-B3EC805B261F}"/>
                  </a:ext>
                </a:extLst>
              </p:cNvPr>
              <p:cNvGrpSpPr/>
              <p:nvPr/>
            </p:nvGrpSpPr>
            <p:grpSpPr>
              <a:xfrm>
                <a:off x="720132" y="4195381"/>
                <a:ext cx="3269457" cy="476478"/>
                <a:chOff x="7761596" y="5881843"/>
                <a:chExt cx="1196845" cy="132143"/>
              </a:xfrm>
            </p:grpSpPr>
            <p:sp>
              <p:nvSpPr>
                <p:cNvPr id="48" name="TextBox 47">
                  <a:extLst>
                    <a:ext uri="{FF2B5EF4-FFF2-40B4-BE49-F238E27FC236}">
                      <a16:creationId xmlns:a16="http://schemas.microsoft.com/office/drawing/2014/main" id="{07AD80B1-83A0-2D7E-FF9E-188F33990635}"/>
                    </a:ext>
                  </a:extLst>
                </p:cNvPr>
                <p:cNvSpPr txBox="1"/>
                <p:nvPr/>
              </p:nvSpPr>
              <p:spPr>
                <a:xfrm>
                  <a:off x="7761596" y="5901503"/>
                  <a:ext cx="583426" cy="111178"/>
                </a:xfrm>
                <a:prstGeom prst="rect">
                  <a:avLst/>
                </a:prstGeom>
                <a:noFill/>
              </p:spPr>
              <p:txBody>
                <a:bodyPr wrap="square" rtlCol="0">
                  <a:spAutoFit/>
                </a:bodyPr>
                <a:lstStyle/>
                <a:p>
                  <a:pPr algn="ctr"/>
                  <a:r>
                    <a:rPr lang="en-US" sz="1400" b="1">
                      <a:latin typeface="Gadugi" panose="020B0502040204020203" pitchFamily="34" charset="0"/>
                      <a:ea typeface="Gadugi" panose="020B0502040204020203" pitchFamily="34" charset="0"/>
                    </a:rPr>
                    <a:t>Perceived level of inflation</a:t>
                  </a:r>
                  <a:endParaRPr lang="en-US" sz="1400">
                    <a:latin typeface="Gadugi" panose="020B0502040204020203" pitchFamily="34" charset="0"/>
                    <a:ea typeface="Gadugi" panose="020B0502040204020203" pitchFamily="34" charset="0"/>
                  </a:endParaRPr>
                </a:p>
              </p:txBody>
            </p:sp>
            <p:sp>
              <p:nvSpPr>
                <p:cNvPr id="49" name="TextBox 48">
                  <a:extLst>
                    <a:ext uri="{FF2B5EF4-FFF2-40B4-BE49-F238E27FC236}">
                      <a16:creationId xmlns:a16="http://schemas.microsoft.com/office/drawing/2014/main" id="{11E8BC37-41BC-E76C-1075-AA940C65E292}"/>
                    </a:ext>
                  </a:extLst>
                </p:cNvPr>
                <p:cNvSpPr txBox="1"/>
                <p:nvPr/>
              </p:nvSpPr>
              <p:spPr>
                <a:xfrm>
                  <a:off x="8375408" y="5902808"/>
                  <a:ext cx="583033" cy="111178"/>
                </a:xfrm>
                <a:prstGeom prst="rect">
                  <a:avLst/>
                </a:prstGeom>
                <a:noFill/>
              </p:spPr>
              <p:txBody>
                <a:bodyPr wrap="square" rtlCol="0">
                  <a:spAutoFit/>
                </a:bodyPr>
                <a:lstStyle/>
                <a:p>
                  <a:pPr marL="0" lvl="1" indent="0" algn="ctr" fontAlgn="base">
                    <a:spcBef>
                      <a:spcPts val="1000"/>
                    </a:spcBef>
                    <a:buClr>
                      <a:srgbClr val="9BCA60"/>
                    </a:buClr>
                    <a:buSzPct val="110000"/>
                    <a:buNone/>
                  </a:pPr>
                  <a:r>
                    <a:rPr lang="en-US" sz="1400" b="1">
                      <a:latin typeface="Gadugi" panose="020B0502040204020203" pitchFamily="34" charset="0"/>
                      <a:ea typeface="Gadugi" panose="020B0502040204020203" pitchFamily="34" charset="0"/>
                    </a:rPr>
                    <a:t>Actual level </a:t>
                  </a:r>
                  <a:br>
                    <a:rPr lang="en-US" sz="1400" b="1">
                      <a:latin typeface="Gadugi" panose="020B0502040204020203" pitchFamily="34" charset="0"/>
                      <a:ea typeface="Gadugi" panose="020B0502040204020203" pitchFamily="34" charset="0"/>
                    </a:rPr>
                  </a:br>
                  <a:r>
                    <a:rPr lang="en-US" sz="1400" b="1">
                      <a:latin typeface="Gadugi" panose="020B0502040204020203" pitchFamily="34" charset="0"/>
                      <a:ea typeface="Gadugi" panose="020B0502040204020203" pitchFamily="34" charset="0"/>
                    </a:rPr>
                    <a:t>of inflation</a:t>
                  </a:r>
                  <a:endParaRPr lang="en-US" sz="1400">
                    <a:latin typeface="Gadugi" panose="020B0502040204020203" pitchFamily="34" charset="0"/>
                    <a:ea typeface="Gadugi" panose="020B0502040204020203" pitchFamily="34" charset="0"/>
                  </a:endParaRPr>
                </a:p>
              </p:txBody>
            </p:sp>
            <p:cxnSp>
              <p:nvCxnSpPr>
                <p:cNvPr id="50" name="Straight Connector 49">
                  <a:extLst>
                    <a:ext uri="{FF2B5EF4-FFF2-40B4-BE49-F238E27FC236}">
                      <a16:creationId xmlns:a16="http://schemas.microsoft.com/office/drawing/2014/main" id="{F3F9B29E-74BF-F4F3-E9D6-33DE64D45111}"/>
                    </a:ext>
                  </a:extLst>
                </p:cNvPr>
                <p:cNvCxnSpPr>
                  <a:cxnSpLocks/>
                </p:cNvCxnSpPr>
                <p:nvPr/>
              </p:nvCxnSpPr>
              <p:spPr>
                <a:xfrm>
                  <a:off x="7791982" y="5881843"/>
                  <a:ext cx="1110241" cy="0"/>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44" name="Chart 43">
              <a:extLst>
                <a:ext uri="{FF2B5EF4-FFF2-40B4-BE49-F238E27FC236}">
                  <a16:creationId xmlns:a16="http://schemas.microsoft.com/office/drawing/2014/main" id="{E8A1A187-ED8A-F430-6F1D-26FDEC8D9C12}"/>
                </a:ext>
              </a:extLst>
            </p:cNvPr>
            <p:cNvGraphicFramePr/>
            <p:nvPr>
              <p:extLst>
                <p:ext uri="{D42A27DB-BD31-4B8C-83A1-F6EECF244321}">
                  <p14:modId xmlns:p14="http://schemas.microsoft.com/office/powerpoint/2010/main" val="1887312934"/>
                </p:ext>
              </p:extLst>
            </p:nvPr>
          </p:nvGraphicFramePr>
          <p:xfrm>
            <a:off x="-763868" y="1395314"/>
            <a:ext cx="6165483" cy="3115573"/>
          </p:xfrm>
          <a:graphic>
            <a:graphicData uri="http://schemas.openxmlformats.org/drawingml/2006/chart">
              <c:chart xmlns:c="http://schemas.openxmlformats.org/drawingml/2006/chart" xmlns:r="http://schemas.openxmlformats.org/officeDocument/2006/relationships" r:id="rId3"/>
            </a:graphicData>
          </a:graphic>
        </p:graphicFrame>
      </p:grpSp>
      <p:sp>
        <p:nvSpPr>
          <p:cNvPr id="13" name="Title 12">
            <a:extLst>
              <a:ext uri="{FF2B5EF4-FFF2-40B4-BE49-F238E27FC236}">
                <a16:creationId xmlns:a16="http://schemas.microsoft.com/office/drawing/2014/main" id="{C142E391-A219-1BF5-462E-C85CD47CF80D}"/>
              </a:ext>
            </a:extLst>
          </p:cNvPr>
          <p:cNvSpPr>
            <a:spLocks noGrp="1"/>
          </p:cNvSpPr>
          <p:nvPr>
            <p:ph type="title"/>
          </p:nvPr>
        </p:nvSpPr>
        <p:spPr/>
        <p:txBody>
          <a:bodyPr/>
          <a:lstStyle/>
          <a:p>
            <a:r>
              <a:rPr lang="en-US"/>
              <a:t>FOOD INFLATION SLOWLY COOLING, </a:t>
            </a:r>
            <a:br>
              <a:rPr lang="en-US"/>
            </a:br>
            <a:r>
              <a:rPr lang="en-US"/>
              <a:t>BUT SHOPPERS AREN’T CONVINCED </a:t>
            </a:r>
          </a:p>
        </p:txBody>
      </p:sp>
      <p:sp>
        <p:nvSpPr>
          <p:cNvPr id="14" name="TextBox 13">
            <a:extLst>
              <a:ext uri="{FF2B5EF4-FFF2-40B4-BE49-F238E27FC236}">
                <a16:creationId xmlns:a16="http://schemas.microsoft.com/office/drawing/2014/main" id="{A1F42BEF-69F0-7DE7-5057-27A7E32ADC37}"/>
              </a:ext>
            </a:extLst>
          </p:cNvPr>
          <p:cNvSpPr txBox="1"/>
          <p:nvPr/>
        </p:nvSpPr>
        <p:spPr>
          <a:xfrm>
            <a:off x="9380193" y="2534539"/>
            <a:ext cx="2465263" cy="1015663"/>
          </a:xfrm>
          <a:prstGeom prst="rect">
            <a:avLst/>
          </a:prstGeom>
          <a:noFill/>
        </p:spPr>
        <p:txBody>
          <a:bodyPr wrap="square" rtlCol="0">
            <a:spAutoFit/>
          </a:bodyPr>
          <a:lstStyle/>
          <a:p>
            <a:pPr marL="0" marR="0">
              <a:spcBef>
                <a:spcPts val="0"/>
              </a:spcBef>
              <a:spcAft>
                <a:spcPts val="0"/>
              </a:spcAft>
            </a:pPr>
            <a:r>
              <a:rPr lang="en-US" sz="1400">
                <a:effectLst/>
                <a:latin typeface="Gadugi" panose="020B0502040204020203" pitchFamily="34" charset="0"/>
                <a:ea typeface="Gadugi" panose="020B0502040204020203" pitchFamily="34" charset="0"/>
              </a:rPr>
              <a:t>of shoppers believe they are spending more on groceries than a year ago, up from </a:t>
            </a:r>
            <a:r>
              <a:rPr lang="en-US" b="1">
                <a:solidFill>
                  <a:schemeClr val="accent1"/>
                </a:solidFill>
                <a:effectLst/>
                <a:latin typeface="Gadugi" panose="020B0502040204020203" pitchFamily="34" charset="0"/>
                <a:ea typeface="Gadugi" panose="020B0502040204020203" pitchFamily="34" charset="0"/>
              </a:rPr>
              <a:t>65% </a:t>
            </a:r>
            <a:r>
              <a:rPr lang="en-US" sz="1400">
                <a:effectLst/>
                <a:latin typeface="Gadugi" panose="020B0502040204020203" pitchFamily="34" charset="0"/>
                <a:ea typeface="Gadugi" panose="020B0502040204020203" pitchFamily="34" charset="0"/>
              </a:rPr>
              <a:t>in October 2022</a:t>
            </a:r>
          </a:p>
        </p:txBody>
      </p:sp>
      <p:grpSp>
        <p:nvGrpSpPr>
          <p:cNvPr id="36" name="Group 35">
            <a:extLst>
              <a:ext uri="{FF2B5EF4-FFF2-40B4-BE49-F238E27FC236}">
                <a16:creationId xmlns:a16="http://schemas.microsoft.com/office/drawing/2014/main" id="{D8DECB40-5DC6-4AC5-7D3D-2D7B5327BCC7}"/>
              </a:ext>
            </a:extLst>
          </p:cNvPr>
          <p:cNvGrpSpPr/>
          <p:nvPr/>
        </p:nvGrpSpPr>
        <p:grpSpPr>
          <a:xfrm>
            <a:off x="4017637" y="2578767"/>
            <a:ext cx="3662933" cy="1096168"/>
            <a:chOff x="709658" y="2655024"/>
            <a:chExt cx="4028438" cy="1056086"/>
          </a:xfrm>
        </p:grpSpPr>
        <p:grpSp>
          <p:nvGrpSpPr>
            <p:cNvPr id="27" name="Group 26">
              <a:extLst>
                <a:ext uri="{FF2B5EF4-FFF2-40B4-BE49-F238E27FC236}">
                  <a16:creationId xmlns:a16="http://schemas.microsoft.com/office/drawing/2014/main" id="{E72E11DF-43B5-2ED8-90AD-96706DA1EC95}"/>
                </a:ext>
              </a:extLst>
            </p:cNvPr>
            <p:cNvGrpSpPr/>
            <p:nvPr/>
          </p:nvGrpSpPr>
          <p:grpSpPr>
            <a:xfrm>
              <a:off x="709658" y="2688440"/>
              <a:ext cx="1505679" cy="989256"/>
              <a:chOff x="738458" y="1902590"/>
              <a:chExt cx="1525935" cy="1072029"/>
            </a:xfrm>
          </p:grpSpPr>
          <p:pic>
            <p:nvPicPr>
              <p:cNvPr id="15" name="Picture 14">
                <a:extLst>
                  <a:ext uri="{FF2B5EF4-FFF2-40B4-BE49-F238E27FC236}">
                    <a16:creationId xmlns:a16="http://schemas.microsoft.com/office/drawing/2014/main" id="{94E8C215-E1EC-D661-A8AF-E5B869A1C085}"/>
                  </a:ext>
                </a:extLst>
              </p:cNvPr>
              <p:cNvPicPr>
                <a:picLocks noChangeAspect="1"/>
              </p:cNvPicPr>
              <p:nvPr/>
            </p:nvPicPr>
            <p:blipFill>
              <a:blip r:embed="rId4"/>
              <a:srcRect/>
              <a:stretch/>
            </p:blipFill>
            <p:spPr>
              <a:xfrm>
                <a:off x="738458" y="1902590"/>
                <a:ext cx="1525935" cy="1072029"/>
              </a:xfrm>
              <a:prstGeom prst="rect">
                <a:avLst/>
              </a:prstGeom>
            </p:spPr>
          </p:pic>
          <p:sp>
            <p:nvSpPr>
              <p:cNvPr id="19" name="TextBox 18">
                <a:extLst>
                  <a:ext uri="{FF2B5EF4-FFF2-40B4-BE49-F238E27FC236}">
                    <a16:creationId xmlns:a16="http://schemas.microsoft.com/office/drawing/2014/main" id="{881D43FE-23D9-B4F2-CBE9-B89178AE88D2}"/>
                  </a:ext>
                </a:extLst>
              </p:cNvPr>
              <p:cNvSpPr txBox="1"/>
              <p:nvPr/>
            </p:nvSpPr>
            <p:spPr>
              <a:xfrm>
                <a:off x="800652" y="1987995"/>
                <a:ext cx="1045562" cy="366811"/>
              </a:xfrm>
              <a:prstGeom prst="rect">
                <a:avLst/>
              </a:prstGeom>
              <a:noFill/>
            </p:spPr>
            <p:txBody>
              <a:bodyPr wrap="none" rtlCol="0">
                <a:spAutoFit/>
              </a:bodyPr>
              <a:lstStyle/>
              <a:p>
                <a:r>
                  <a:rPr lang="en-US" sz="1400" b="1">
                    <a:latin typeface="Gadugi" panose="020B0502040204020203" pitchFamily="34" charset="0"/>
                    <a:ea typeface="Gadugi" panose="020B0502040204020203" pitchFamily="34" charset="0"/>
                  </a:rPr>
                  <a:t>Oct 2022</a:t>
                </a:r>
              </a:p>
            </p:txBody>
          </p:sp>
          <p:sp>
            <p:nvSpPr>
              <p:cNvPr id="22" name="TextBox 21">
                <a:extLst>
                  <a:ext uri="{FF2B5EF4-FFF2-40B4-BE49-F238E27FC236}">
                    <a16:creationId xmlns:a16="http://schemas.microsoft.com/office/drawing/2014/main" id="{0D9708B4-A0B8-5AE0-C576-4EC0FC4DE6EC}"/>
                  </a:ext>
                </a:extLst>
              </p:cNvPr>
              <p:cNvSpPr txBox="1"/>
              <p:nvPr/>
            </p:nvSpPr>
            <p:spPr>
              <a:xfrm>
                <a:off x="867719" y="2402027"/>
                <a:ext cx="918656" cy="449866"/>
              </a:xfrm>
              <a:prstGeom prst="rect">
                <a:avLst/>
              </a:prstGeom>
              <a:noFill/>
            </p:spPr>
            <p:txBody>
              <a:bodyPr wrap="square" rtlCol="0">
                <a:spAutoFit/>
              </a:bodyPr>
              <a:lstStyle/>
              <a:p>
                <a:pPr algn="ctr"/>
                <a:r>
                  <a:rPr lang="en-US" sz="2200" b="1" spc="-50">
                    <a:solidFill>
                      <a:schemeClr val="accent1"/>
                    </a:solidFill>
                    <a:latin typeface="Rockwell" panose="02060603020205020403" pitchFamily="18" charset="77"/>
                    <a:ea typeface="Gadugi" panose="020B0502040204020203" pitchFamily="34" charset="0"/>
                  </a:rPr>
                  <a:t>$148</a:t>
                </a:r>
                <a:endParaRPr lang="en-US" sz="2200" b="1" spc="-50">
                  <a:solidFill>
                    <a:schemeClr val="accent1"/>
                  </a:solidFill>
                  <a:latin typeface="Rockwell" panose="02060603020205020403" pitchFamily="18" charset="77"/>
                </a:endParaRPr>
              </a:p>
            </p:txBody>
          </p:sp>
        </p:grpSp>
        <p:grpSp>
          <p:nvGrpSpPr>
            <p:cNvPr id="28" name="Group 27">
              <a:extLst>
                <a:ext uri="{FF2B5EF4-FFF2-40B4-BE49-F238E27FC236}">
                  <a16:creationId xmlns:a16="http://schemas.microsoft.com/office/drawing/2014/main" id="{CF278026-5F9A-7197-D9AE-2359FBCAE01A}"/>
                </a:ext>
              </a:extLst>
            </p:cNvPr>
            <p:cNvGrpSpPr/>
            <p:nvPr/>
          </p:nvGrpSpPr>
          <p:grpSpPr>
            <a:xfrm>
              <a:off x="2037257" y="2688440"/>
              <a:ext cx="1505679" cy="989256"/>
              <a:chOff x="2286929" y="1902590"/>
              <a:chExt cx="1525935" cy="1072029"/>
            </a:xfrm>
          </p:grpSpPr>
          <p:pic>
            <p:nvPicPr>
              <p:cNvPr id="24" name="Picture 23">
                <a:extLst>
                  <a:ext uri="{FF2B5EF4-FFF2-40B4-BE49-F238E27FC236}">
                    <a16:creationId xmlns:a16="http://schemas.microsoft.com/office/drawing/2014/main" id="{D79AC191-9F18-11B0-CB7E-12BBFDD3FC8D}"/>
                  </a:ext>
                </a:extLst>
              </p:cNvPr>
              <p:cNvPicPr>
                <a:picLocks noChangeAspect="1"/>
              </p:cNvPicPr>
              <p:nvPr/>
            </p:nvPicPr>
            <p:blipFill>
              <a:blip r:embed="rId4"/>
              <a:srcRect/>
              <a:stretch/>
            </p:blipFill>
            <p:spPr>
              <a:xfrm>
                <a:off x="2286929" y="1902590"/>
                <a:ext cx="1525935" cy="1072029"/>
              </a:xfrm>
              <a:prstGeom prst="rect">
                <a:avLst/>
              </a:prstGeom>
            </p:spPr>
          </p:pic>
          <p:sp>
            <p:nvSpPr>
              <p:cNvPr id="20" name="TextBox 19">
                <a:extLst>
                  <a:ext uri="{FF2B5EF4-FFF2-40B4-BE49-F238E27FC236}">
                    <a16:creationId xmlns:a16="http://schemas.microsoft.com/office/drawing/2014/main" id="{97DCFE69-193A-5323-96C8-1D83C2D3BD6D}"/>
                  </a:ext>
                </a:extLst>
              </p:cNvPr>
              <p:cNvSpPr txBox="1"/>
              <p:nvPr/>
            </p:nvSpPr>
            <p:spPr>
              <a:xfrm>
                <a:off x="2355131" y="1987995"/>
                <a:ext cx="1054497" cy="366811"/>
              </a:xfrm>
              <a:prstGeom prst="rect">
                <a:avLst/>
              </a:prstGeom>
              <a:noFill/>
            </p:spPr>
            <p:txBody>
              <a:bodyPr wrap="none" rtlCol="0">
                <a:spAutoFit/>
              </a:bodyPr>
              <a:lstStyle/>
              <a:p>
                <a:r>
                  <a:rPr lang="en-US" sz="1400" b="1">
                    <a:latin typeface="Gadugi" panose="020B0502040204020203" pitchFamily="34" charset="0"/>
                    <a:ea typeface="Gadugi" panose="020B0502040204020203" pitchFamily="34" charset="0"/>
                  </a:rPr>
                  <a:t>Feb 2023</a:t>
                </a:r>
              </a:p>
            </p:txBody>
          </p:sp>
          <p:sp>
            <p:nvSpPr>
              <p:cNvPr id="23" name="TextBox 22">
                <a:extLst>
                  <a:ext uri="{FF2B5EF4-FFF2-40B4-BE49-F238E27FC236}">
                    <a16:creationId xmlns:a16="http://schemas.microsoft.com/office/drawing/2014/main" id="{C48E8B42-D9ED-51DC-26C8-3D04939D3FC8}"/>
                  </a:ext>
                </a:extLst>
              </p:cNvPr>
              <p:cNvSpPr txBox="1"/>
              <p:nvPr/>
            </p:nvSpPr>
            <p:spPr>
              <a:xfrm>
                <a:off x="2426337" y="2402027"/>
                <a:ext cx="918656" cy="449866"/>
              </a:xfrm>
              <a:prstGeom prst="rect">
                <a:avLst/>
              </a:prstGeom>
              <a:noFill/>
            </p:spPr>
            <p:txBody>
              <a:bodyPr wrap="square" rtlCol="0">
                <a:spAutoFit/>
              </a:bodyPr>
              <a:lstStyle/>
              <a:p>
                <a:pPr algn="ctr"/>
                <a:r>
                  <a:rPr lang="en-US" sz="2200" b="1" spc="-50">
                    <a:solidFill>
                      <a:schemeClr val="accent1"/>
                    </a:solidFill>
                    <a:latin typeface="Rockwell" panose="02060603020205020403" pitchFamily="18" charset="77"/>
                    <a:ea typeface="Gadugi" panose="020B0502040204020203" pitchFamily="34" charset="0"/>
                  </a:rPr>
                  <a:t>$164</a:t>
                </a:r>
                <a:endParaRPr lang="en-US" sz="2200" b="1" spc="-50">
                  <a:solidFill>
                    <a:schemeClr val="accent1"/>
                  </a:solidFill>
                  <a:latin typeface="Rockwell" panose="02060603020205020403" pitchFamily="18" charset="77"/>
                </a:endParaRPr>
              </a:p>
            </p:txBody>
          </p:sp>
        </p:grpSp>
        <p:grpSp>
          <p:nvGrpSpPr>
            <p:cNvPr id="29" name="Group 28">
              <a:extLst>
                <a:ext uri="{FF2B5EF4-FFF2-40B4-BE49-F238E27FC236}">
                  <a16:creationId xmlns:a16="http://schemas.microsoft.com/office/drawing/2014/main" id="{B64512D1-3D96-B9BB-DE27-78F4F38741CD}"/>
                </a:ext>
              </a:extLst>
            </p:cNvPr>
            <p:cNvGrpSpPr/>
            <p:nvPr/>
          </p:nvGrpSpPr>
          <p:grpSpPr>
            <a:xfrm>
              <a:off x="3369537" y="2655024"/>
              <a:ext cx="1368559" cy="1056086"/>
              <a:chOff x="3782006" y="1866378"/>
              <a:chExt cx="1386970" cy="1144451"/>
            </a:xfrm>
          </p:grpSpPr>
          <p:pic>
            <p:nvPicPr>
              <p:cNvPr id="25" name="Picture 24">
                <a:extLst>
                  <a:ext uri="{FF2B5EF4-FFF2-40B4-BE49-F238E27FC236}">
                    <a16:creationId xmlns:a16="http://schemas.microsoft.com/office/drawing/2014/main" id="{91EA4ECE-FD0A-58A5-E030-3F2F41F3499B}"/>
                  </a:ext>
                </a:extLst>
              </p:cNvPr>
              <p:cNvPicPr>
                <a:picLocks noChangeAspect="1"/>
              </p:cNvPicPr>
              <p:nvPr/>
            </p:nvPicPr>
            <p:blipFill rotWithShape="1">
              <a:blip r:embed="rId4"/>
              <a:srcRect l="-965" r="15823"/>
              <a:stretch/>
            </p:blipFill>
            <p:spPr>
              <a:xfrm>
                <a:off x="3782006" y="1866378"/>
                <a:ext cx="1386970" cy="1144451"/>
              </a:xfrm>
              <a:prstGeom prst="rect">
                <a:avLst/>
              </a:prstGeom>
            </p:spPr>
          </p:pic>
          <p:sp>
            <p:nvSpPr>
              <p:cNvPr id="21" name="TextBox 20">
                <a:extLst>
                  <a:ext uri="{FF2B5EF4-FFF2-40B4-BE49-F238E27FC236}">
                    <a16:creationId xmlns:a16="http://schemas.microsoft.com/office/drawing/2014/main" id="{EEAE0D2D-D2C2-1D3D-5098-65A4AA790F11}"/>
                  </a:ext>
                </a:extLst>
              </p:cNvPr>
              <p:cNvSpPr txBox="1"/>
              <p:nvPr/>
            </p:nvSpPr>
            <p:spPr>
              <a:xfrm>
                <a:off x="3840591" y="1987995"/>
                <a:ext cx="1093803" cy="366811"/>
              </a:xfrm>
              <a:prstGeom prst="rect">
                <a:avLst/>
              </a:prstGeom>
              <a:noFill/>
            </p:spPr>
            <p:txBody>
              <a:bodyPr wrap="none" rtlCol="0">
                <a:spAutoFit/>
              </a:bodyPr>
              <a:lstStyle/>
              <a:p>
                <a:r>
                  <a:rPr lang="en-US" sz="1400" b="1">
                    <a:latin typeface="Gadugi" panose="020B0502040204020203" pitchFamily="34" charset="0"/>
                    <a:ea typeface="Gadugi" panose="020B0502040204020203" pitchFamily="34" charset="0"/>
                  </a:rPr>
                  <a:t>July 2023</a:t>
                </a:r>
              </a:p>
            </p:txBody>
          </p:sp>
          <p:sp>
            <p:nvSpPr>
              <p:cNvPr id="26" name="TextBox 25">
                <a:extLst>
                  <a:ext uri="{FF2B5EF4-FFF2-40B4-BE49-F238E27FC236}">
                    <a16:creationId xmlns:a16="http://schemas.microsoft.com/office/drawing/2014/main" id="{6275454F-53CC-F57C-524F-A14BB9D20CB1}"/>
                  </a:ext>
                </a:extLst>
              </p:cNvPr>
              <p:cNvSpPr txBox="1"/>
              <p:nvPr/>
            </p:nvSpPr>
            <p:spPr>
              <a:xfrm>
                <a:off x="3972557" y="2402027"/>
                <a:ext cx="918656" cy="449866"/>
              </a:xfrm>
              <a:prstGeom prst="rect">
                <a:avLst/>
              </a:prstGeom>
              <a:noFill/>
            </p:spPr>
            <p:txBody>
              <a:bodyPr wrap="square" rtlCol="0">
                <a:spAutoFit/>
              </a:bodyPr>
              <a:lstStyle/>
              <a:p>
                <a:pPr algn="ctr"/>
                <a:r>
                  <a:rPr lang="en-US" sz="2200" b="1" spc="-50">
                    <a:solidFill>
                      <a:schemeClr val="accent1"/>
                    </a:solidFill>
                    <a:latin typeface="Rockwell" panose="02060603020205020403" pitchFamily="18" charset="77"/>
                    <a:ea typeface="Gadugi" panose="020B0502040204020203" pitchFamily="34" charset="0"/>
                  </a:rPr>
                  <a:t>$155</a:t>
                </a:r>
                <a:endParaRPr lang="en-US" sz="2200" b="1" spc="-50">
                  <a:solidFill>
                    <a:schemeClr val="accent1"/>
                  </a:solidFill>
                  <a:latin typeface="Rockwell" panose="02060603020205020403" pitchFamily="18" charset="77"/>
                </a:endParaRPr>
              </a:p>
            </p:txBody>
          </p:sp>
        </p:grpSp>
      </p:grpSp>
      <p:sp>
        <p:nvSpPr>
          <p:cNvPr id="30" name="TextBox 29">
            <a:extLst>
              <a:ext uri="{FF2B5EF4-FFF2-40B4-BE49-F238E27FC236}">
                <a16:creationId xmlns:a16="http://schemas.microsoft.com/office/drawing/2014/main" id="{767AEC8C-E9F3-FFDF-D656-222A600A2B44}"/>
              </a:ext>
            </a:extLst>
          </p:cNvPr>
          <p:cNvSpPr txBox="1"/>
          <p:nvPr/>
        </p:nvSpPr>
        <p:spPr>
          <a:xfrm>
            <a:off x="3866782" y="1871941"/>
            <a:ext cx="7851084" cy="461665"/>
          </a:xfrm>
          <a:prstGeom prst="rect">
            <a:avLst/>
          </a:prstGeom>
          <a:noFill/>
        </p:spPr>
        <p:txBody>
          <a:bodyPr wrap="square" rtlCol="0">
            <a:spAutoFit/>
          </a:bodyPr>
          <a:lstStyle/>
          <a:p>
            <a:pPr algn="ctr">
              <a:spcBef>
                <a:spcPts val="1000"/>
              </a:spcBef>
              <a:buClr>
                <a:srgbClr val="9BCA60"/>
              </a:buClr>
              <a:buSzPct val="105000"/>
            </a:pPr>
            <a:r>
              <a:rPr lang="en-US" sz="2400" spc="10">
                <a:solidFill>
                  <a:schemeClr val="accent1"/>
                </a:solidFill>
                <a:latin typeface="Rockwell" panose="02060603020205020403" pitchFamily="18" charset="77"/>
                <a:ea typeface="Gadugi" panose="020B0502040204020203" pitchFamily="34" charset="0"/>
                <a:cs typeface="Times New Roman" panose="02020603050405020304" pitchFamily="18" charset="0"/>
              </a:rPr>
              <a:t>Average Weekly Grocery Spend </a:t>
            </a:r>
          </a:p>
        </p:txBody>
      </p:sp>
      <p:sp>
        <p:nvSpPr>
          <p:cNvPr id="33" name="TextBox 32">
            <a:extLst>
              <a:ext uri="{FF2B5EF4-FFF2-40B4-BE49-F238E27FC236}">
                <a16:creationId xmlns:a16="http://schemas.microsoft.com/office/drawing/2014/main" id="{B02F135C-0BF0-A244-EDE4-8A8FA6C0F3DD}"/>
              </a:ext>
            </a:extLst>
          </p:cNvPr>
          <p:cNvSpPr txBox="1"/>
          <p:nvPr/>
        </p:nvSpPr>
        <p:spPr>
          <a:xfrm>
            <a:off x="694458" y="1871941"/>
            <a:ext cx="3120461" cy="1138773"/>
          </a:xfrm>
          <a:prstGeom prst="rect">
            <a:avLst/>
          </a:prstGeom>
          <a:noFill/>
        </p:spPr>
        <p:txBody>
          <a:bodyPr wrap="square" rtlCol="0">
            <a:spAutoFit/>
          </a:bodyPr>
          <a:lstStyle/>
          <a:p>
            <a:pPr marR="0" algn="ctr">
              <a:spcBef>
                <a:spcPts val="1000"/>
              </a:spcBef>
              <a:spcAft>
                <a:spcPts val="0"/>
              </a:spcAft>
              <a:buClr>
                <a:srgbClr val="9BCA60"/>
              </a:buClr>
              <a:buSzPct val="105000"/>
            </a:pPr>
            <a:r>
              <a:rPr lang="en-US" sz="2400" spc="10">
                <a:latin typeface="Rockwell" panose="02060603020205020403" pitchFamily="18" charset="77"/>
                <a:ea typeface="Gadugi" panose="020B0502040204020203" pitchFamily="34" charset="0"/>
                <a:cs typeface="Times New Roman" panose="02020603050405020304" pitchFamily="18" charset="0"/>
              </a:rPr>
              <a:t>SHOPPER PERCEPTION</a:t>
            </a:r>
            <a:br>
              <a:rPr lang="en-US" sz="2400" spc="10">
                <a:latin typeface="Rockwell" panose="02060603020205020403" pitchFamily="18" charset="77"/>
                <a:ea typeface="Gadugi" panose="020B0502040204020203" pitchFamily="34" charset="0"/>
                <a:cs typeface="Times New Roman" panose="02020603050405020304" pitchFamily="18" charset="0"/>
              </a:rPr>
            </a:br>
            <a:r>
              <a:rPr lang="en-US" sz="2000" spc="10">
                <a:solidFill>
                  <a:schemeClr val="accent1"/>
                </a:solidFill>
                <a:latin typeface="Rockwell" panose="02060603020205020403" pitchFamily="18" charset="77"/>
                <a:ea typeface="Gadugi" panose="020B0502040204020203" pitchFamily="34" charset="0"/>
                <a:cs typeface="Times New Roman" panose="02020603050405020304" pitchFamily="18" charset="0"/>
              </a:rPr>
              <a:t>Feb 2023</a:t>
            </a:r>
          </a:p>
        </p:txBody>
      </p:sp>
      <p:sp>
        <p:nvSpPr>
          <p:cNvPr id="37" name="TextBox 36">
            <a:extLst>
              <a:ext uri="{FF2B5EF4-FFF2-40B4-BE49-F238E27FC236}">
                <a16:creationId xmlns:a16="http://schemas.microsoft.com/office/drawing/2014/main" id="{D3A28028-EBAE-BD08-B669-5024634D0F87}"/>
              </a:ext>
            </a:extLst>
          </p:cNvPr>
          <p:cNvSpPr txBox="1"/>
          <p:nvPr/>
        </p:nvSpPr>
        <p:spPr>
          <a:xfrm>
            <a:off x="4196260" y="4145412"/>
            <a:ext cx="7521606" cy="461665"/>
          </a:xfrm>
          <a:prstGeom prst="rect">
            <a:avLst/>
          </a:prstGeom>
          <a:noFill/>
        </p:spPr>
        <p:txBody>
          <a:bodyPr wrap="square" rtlCol="0">
            <a:spAutoFit/>
          </a:bodyPr>
          <a:lstStyle/>
          <a:p>
            <a:pPr algn="ctr">
              <a:spcBef>
                <a:spcPts val="1000"/>
              </a:spcBef>
              <a:buClr>
                <a:srgbClr val="9BCA60"/>
              </a:buClr>
              <a:buSzPct val="105000"/>
            </a:pPr>
            <a:r>
              <a:rPr lang="en-US" sz="2400" spc="10">
                <a:solidFill>
                  <a:schemeClr val="accent1"/>
                </a:solidFill>
                <a:latin typeface="Rockwell" panose="02060603020205020403" pitchFamily="18" charset="77"/>
                <a:ea typeface="Gadugi" panose="020B0502040204020203" pitchFamily="34" charset="0"/>
                <a:cs typeface="Times New Roman" panose="02020603050405020304" pitchFamily="18" charset="0"/>
              </a:rPr>
              <a:t>USDA Food Price Outlook for Rest of 2023</a:t>
            </a:r>
          </a:p>
        </p:txBody>
      </p:sp>
      <p:sp>
        <p:nvSpPr>
          <p:cNvPr id="38" name="TextBox 37">
            <a:extLst>
              <a:ext uri="{FF2B5EF4-FFF2-40B4-BE49-F238E27FC236}">
                <a16:creationId xmlns:a16="http://schemas.microsoft.com/office/drawing/2014/main" id="{EB5690C6-337D-7835-9162-9710BBB5DA8B}"/>
              </a:ext>
            </a:extLst>
          </p:cNvPr>
          <p:cNvSpPr txBox="1"/>
          <p:nvPr/>
        </p:nvSpPr>
        <p:spPr>
          <a:xfrm>
            <a:off x="6595910" y="5317427"/>
            <a:ext cx="1535963" cy="800219"/>
          </a:xfrm>
          <a:prstGeom prst="rect">
            <a:avLst/>
          </a:prstGeom>
          <a:noFill/>
        </p:spPr>
        <p:txBody>
          <a:bodyPr wrap="square" rtlCol="0">
            <a:spAutoFit/>
          </a:bodyPr>
          <a:lstStyle/>
          <a:p>
            <a:pPr marL="0" marR="0">
              <a:spcBef>
                <a:spcPts val="0"/>
              </a:spcBef>
              <a:spcAft>
                <a:spcPts val="0"/>
              </a:spcAft>
            </a:pPr>
            <a:r>
              <a:rPr lang="en-US" sz="1800">
                <a:effectLst/>
                <a:latin typeface="Gadugi" panose="020B0502040204020203" pitchFamily="34" charset="0"/>
                <a:ea typeface="Gadugi" panose="020B0502040204020203" pitchFamily="34" charset="0"/>
              </a:rPr>
              <a:t>Grocery</a:t>
            </a:r>
          </a:p>
          <a:p>
            <a:pPr marR="0">
              <a:spcBef>
                <a:spcPts val="0"/>
              </a:spcBef>
              <a:spcAft>
                <a:spcPts val="0"/>
              </a:spcAft>
            </a:pPr>
            <a:r>
              <a:rPr lang="en-US" sz="2800" b="1" spc="-100">
                <a:solidFill>
                  <a:schemeClr val="accent1"/>
                </a:solidFill>
                <a:latin typeface="Rockwell" panose="02060603020205020403" pitchFamily="18" charset="77"/>
              </a:rPr>
              <a:t>+5.9%</a:t>
            </a:r>
          </a:p>
        </p:txBody>
      </p:sp>
      <p:pic>
        <p:nvPicPr>
          <p:cNvPr id="53" name="Picture 52">
            <a:extLst>
              <a:ext uri="{FF2B5EF4-FFF2-40B4-BE49-F238E27FC236}">
                <a16:creationId xmlns:a16="http://schemas.microsoft.com/office/drawing/2014/main" id="{EF8E1AD6-9838-BA9C-8A50-C30F69D34831}"/>
              </a:ext>
            </a:extLst>
          </p:cNvPr>
          <p:cNvPicPr>
            <a:picLocks noChangeAspect="1"/>
          </p:cNvPicPr>
          <p:nvPr/>
        </p:nvPicPr>
        <p:blipFill>
          <a:blip r:embed="rId5"/>
          <a:srcRect/>
          <a:stretch/>
        </p:blipFill>
        <p:spPr>
          <a:xfrm>
            <a:off x="8679615" y="4760613"/>
            <a:ext cx="1486886" cy="1574574"/>
          </a:xfrm>
          <a:prstGeom prst="rect">
            <a:avLst/>
          </a:prstGeom>
        </p:spPr>
      </p:pic>
      <p:sp>
        <p:nvSpPr>
          <p:cNvPr id="54" name="TextBox 53">
            <a:extLst>
              <a:ext uri="{FF2B5EF4-FFF2-40B4-BE49-F238E27FC236}">
                <a16:creationId xmlns:a16="http://schemas.microsoft.com/office/drawing/2014/main" id="{A633D461-94C9-CE94-9997-69C42C6F5579}"/>
              </a:ext>
            </a:extLst>
          </p:cNvPr>
          <p:cNvSpPr txBox="1"/>
          <p:nvPr/>
        </p:nvSpPr>
        <p:spPr>
          <a:xfrm>
            <a:off x="10287644" y="5317427"/>
            <a:ext cx="1535963" cy="800219"/>
          </a:xfrm>
          <a:prstGeom prst="rect">
            <a:avLst/>
          </a:prstGeom>
          <a:noFill/>
        </p:spPr>
        <p:txBody>
          <a:bodyPr wrap="square" rtlCol="0">
            <a:spAutoFit/>
          </a:bodyPr>
          <a:lstStyle/>
          <a:p>
            <a:r>
              <a:rPr lang="en-US" sz="1800">
                <a:effectLst/>
                <a:latin typeface="Gadugi" panose="020B0502040204020203" pitchFamily="34" charset="0"/>
                <a:ea typeface="Gadugi" panose="020B0502040204020203" pitchFamily="34" charset="0"/>
                <a:cs typeface="Times New Roman" panose="02020603050405020304" pitchFamily="18" charset="0"/>
              </a:rPr>
              <a:t>Restaurants</a:t>
            </a:r>
          </a:p>
          <a:p>
            <a:r>
              <a:rPr lang="en-US" sz="2800" b="1" spc="-100">
                <a:solidFill>
                  <a:schemeClr val="accent1"/>
                </a:solidFill>
                <a:latin typeface="Rockwell" panose="02060603020205020403" pitchFamily="18" charset="77"/>
              </a:rPr>
              <a:t>+7.7% </a:t>
            </a:r>
          </a:p>
        </p:txBody>
      </p:sp>
      <p:pic>
        <p:nvPicPr>
          <p:cNvPr id="55" name="Picture 54">
            <a:extLst>
              <a:ext uri="{FF2B5EF4-FFF2-40B4-BE49-F238E27FC236}">
                <a16:creationId xmlns:a16="http://schemas.microsoft.com/office/drawing/2014/main" id="{BF9ECD3B-8EF3-B665-4919-7530619E3A23}"/>
              </a:ext>
            </a:extLst>
          </p:cNvPr>
          <p:cNvPicPr>
            <a:picLocks noChangeAspect="1"/>
          </p:cNvPicPr>
          <p:nvPr/>
        </p:nvPicPr>
        <p:blipFill>
          <a:blip r:embed="rId6"/>
          <a:srcRect/>
          <a:stretch/>
        </p:blipFill>
        <p:spPr>
          <a:xfrm>
            <a:off x="4435462" y="4805931"/>
            <a:ext cx="2084980" cy="1482955"/>
          </a:xfrm>
          <a:prstGeom prst="rect">
            <a:avLst/>
          </a:prstGeom>
        </p:spPr>
      </p:pic>
      <p:grpSp>
        <p:nvGrpSpPr>
          <p:cNvPr id="60" name="Group 59">
            <a:extLst>
              <a:ext uri="{FF2B5EF4-FFF2-40B4-BE49-F238E27FC236}">
                <a16:creationId xmlns:a16="http://schemas.microsoft.com/office/drawing/2014/main" id="{FC8748B7-7DA3-6930-67A6-C293FD877BC7}"/>
              </a:ext>
            </a:extLst>
          </p:cNvPr>
          <p:cNvGrpSpPr/>
          <p:nvPr/>
        </p:nvGrpSpPr>
        <p:grpSpPr>
          <a:xfrm>
            <a:off x="8086312" y="2459704"/>
            <a:ext cx="1217669" cy="1190848"/>
            <a:chOff x="9660870" y="1848888"/>
            <a:chExt cx="1272414" cy="1244387"/>
          </a:xfrm>
        </p:grpSpPr>
        <p:pic>
          <p:nvPicPr>
            <p:cNvPr id="57" name="Content Placeholder 30">
              <a:extLst>
                <a:ext uri="{FF2B5EF4-FFF2-40B4-BE49-F238E27FC236}">
                  <a16:creationId xmlns:a16="http://schemas.microsoft.com/office/drawing/2014/main" id="{91718C0A-8D4F-37F6-4748-C4BDED7B5D52}"/>
                </a:ext>
              </a:extLst>
            </p:cNvPr>
            <p:cNvPicPr>
              <a:picLocks noChangeAspect="1"/>
            </p:cNvPicPr>
            <p:nvPr/>
          </p:nvPicPr>
          <p:blipFill>
            <a:blip r:embed="rId7"/>
            <a:srcRect/>
            <a:stretch/>
          </p:blipFill>
          <p:spPr>
            <a:xfrm>
              <a:off x="9665450" y="1848888"/>
              <a:ext cx="1244387" cy="1244387"/>
            </a:xfrm>
            <a:prstGeom prst="rect">
              <a:avLst/>
            </a:prstGeom>
          </p:spPr>
        </p:pic>
        <p:sp>
          <p:nvSpPr>
            <p:cNvPr id="59" name="TextBox 58">
              <a:extLst>
                <a:ext uri="{FF2B5EF4-FFF2-40B4-BE49-F238E27FC236}">
                  <a16:creationId xmlns:a16="http://schemas.microsoft.com/office/drawing/2014/main" id="{8DB35CEA-6C07-9916-7724-59B319EF6398}"/>
                </a:ext>
              </a:extLst>
            </p:cNvPr>
            <p:cNvSpPr txBox="1"/>
            <p:nvPr/>
          </p:nvSpPr>
          <p:spPr>
            <a:xfrm>
              <a:off x="9660870" y="2225879"/>
              <a:ext cx="1272414" cy="482421"/>
            </a:xfrm>
            <a:prstGeom prst="rect">
              <a:avLst/>
            </a:prstGeom>
            <a:noFill/>
          </p:spPr>
          <p:txBody>
            <a:bodyPr wrap="square" rtlCol="0" anchor="ctr">
              <a:spAutoFit/>
            </a:bodyPr>
            <a:lstStyle/>
            <a:p>
              <a:pPr algn="ctr"/>
              <a:r>
                <a:rPr lang="en-US" sz="2400" b="1" spc="-100" dirty="0">
                  <a:solidFill>
                    <a:schemeClr val="accent1"/>
                  </a:solidFill>
                  <a:latin typeface="Rockwell" panose="02060603020205020403" pitchFamily="18" charset="77"/>
                </a:rPr>
                <a:t>78%</a:t>
              </a:r>
            </a:p>
          </p:txBody>
        </p:sp>
      </p:grpSp>
    </p:spTree>
    <p:extLst>
      <p:ext uri="{BB962C8B-B14F-4D97-AF65-F5344CB8AC3E}">
        <p14:creationId xmlns:p14="http://schemas.microsoft.com/office/powerpoint/2010/main" val="190804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0A2DC3E-437F-4B61-CFE1-FC629A4020ED}"/>
              </a:ext>
            </a:extLst>
          </p:cNvPr>
          <p:cNvSpPr/>
          <p:nvPr/>
        </p:nvSpPr>
        <p:spPr>
          <a:xfrm>
            <a:off x="694459" y="1699165"/>
            <a:ext cx="3351400" cy="5158835"/>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7" name="Content Placeholder 30">
            <a:extLst>
              <a:ext uri="{FF2B5EF4-FFF2-40B4-BE49-F238E27FC236}">
                <a16:creationId xmlns:a16="http://schemas.microsoft.com/office/drawing/2014/main" id="{398057F9-18A3-AE0D-C305-B8AABFAE6B0B}"/>
              </a:ext>
            </a:extLst>
          </p:cNvPr>
          <p:cNvPicPr>
            <a:picLocks noChangeAspect="1"/>
          </p:cNvPicPr>
          <p:nvPr/>
        </p:nvPicPr>
        <p:blipFill>
          <a:blip r:embed="rId3"/>
          <a:srcRect/>
          <a:stretch/>
        </p:blipFill>
        <p:spPr>
          <a:xfrm>
            <a:off x="1538412" y="4996288"/>
            <a:ext cx="1530031" cy="1530031"/>
          </a:xfrm>
          <a:prstGeom prst="rect">
            <a:avLst/>
          </a:prstGeom>
        </p:spPr>
      </p:pic>
      <p:grpSp>
        <p:nvGrpSpPr>
          <p:cNvPr id="69" name="Group 68">
            <a:extLst>
              <a:ext uri="{FF2B5EF4-FFF2-40B4-BE49-F238E27FC236}">
                <a16:creationId xmlns:a16="http://schemas.microsoft.com/office/drawing/2014/main" id="{C077237F-31FB-AE7F-F4DF-511A580A484C}"/>
              </a:ext>
            </a:extLst>
          </p:cNvPr>
          <p:cNvGrpSpPr/>
          <p:nvPr/>
        </p:nvGrpSpPr>
        <p:grpSpPr>
          <a:xfrm>
            <a:off x="4109360" y="1947000"/>
            <a:ext cx="7942940" cy="4669701"/>
            <a:chOff x="4007760" y="1921139"/>
            <a:chExt cx="7942940" cy="4771209"/>
          </a:xfrm>
        </p:grpSpPr>
        <p:sp>
          <p:nvSpPr>
            <p:cNvPr id="70" name="Rectangle 69">
              <a:extLst>
                <a:ext uri="{FF2B5EF4-FFF2-40B4-BE49-F238E27FC236}">
                  <a16:creationId xmlns:a16="http://schemas.microsoft.com/office/drawing/2014/main" id="{AF1CC85F-99E0-81A7-C66F-A37BD25DCF83}"/>
                </a:ext>
              </a:extLst>
            </p:cNvPr>
            <p:cNvSpPr/>
            <p:nvPr/>
          </p:nvSpPr>
          <p:spPr>
            <a:xfrm>
              <a:off x="4092586" y="3108470"/>
              <a:ext cx="7510132" cy="887234"/>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7" name="Rectangle 66">
              <a:extLst>
                <a:ext uri="{FF2B5EF4-FFF2-40B4-BE49-F238E27FC236}">
                  <a16:creationId xmlns:a16="http://schemas.microsoft.com/office/drawing/2014/main" id="{5430A549-31A2-E816-316E-58C45BD55289}"/>
                </a:ext>
              </a:extLst>
            </p:cNvPr>
            <p:cNvSpPr/>
            <p:nvPr/>
          </p:nvSpPr>
          <p:spPr>
            <a:xfrm>
              <a:off x="4092586" y="4910493"/>
              <a:ext cx="7510132" cy="887234"/>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grpSp>
          <p:nvGrpSpPr>
            <p:cNvPr id="40" name="Group 39">
              <a:extLst>
                <a:ext uri="{FF2B5EF4-FFF2-40B4-BE49-F238E27FC236}">
                  <a16:creationId xmlns:a16="http://schemas.microsoft.com/office/drawing/2014/main" id="{FFB633DE-5846-F226-0A86-895B3310ACD4}"/>
                </a:ext>
              </a:extLst>
            </p:cNvPr>
            <p:cNvGrpSpPr/>
            <p:nvPr/>
          </p:nvGrpSpPr>
          <p:grpSpPr>
            <a:xfrm>
              <a:off x="4007760" y="1921139"/>
              <a:ext cx="7942940" cy="4771209"/>
              <a:chOff x="4007593" y="2167114"/>
              <a:chExt cx="7942940" cy="4757942"/>
            </a:xfrm>
          </p:grpSpPr>
          <p:grpSp>
            <p:nvGrpSpPr>
              <p:cNvPr id="37" name="Group 36">
                <a:extLst>
                  <a:ext uri="{FF2B5EF4-FFF2-40B4-BE49-F238E27FC236}">
                    <a16:creationId xmlns:a16="http://schemas.microsoft.com/office/drawing/2014/main" id="{4A7F8423-AA2D-E443-5BDA-1997C31827F7}"/>
                  </a:ext>
                </a:extLst>
              </p:cNvPr>
              <p:cNvGrpSpPr/>
              <p:nvPr/>
            </p:nvGrpSpPr>
            <p:grpSpPr>
              <a:xfrm>
                <a:off x="6396123" y="2167114"/>
                <a:ext cx="5554410" cy="4757942"/>
                <a:chOff x="6396123" y="2167114"/>
                <a:chExt cx="5554410" cy="4757942"/>
              </a:xfrm>
            </p:grpSpPr>
            <p:graphicFrame>
              <p:nvGraphicFramePr>
                <p:cNvPr id="24" name="Chart 23">
                  <a:extLst>
                    <a:ext uri="{FF2B5EF4-FFF2-40B4-BE49-F238E27FC236}">
                      <a16:creationId xmlns:a16="http://schemas.microsoft.com/office/drawing/2014/main" id="{6DACD3BD-9770-2ECD-D620-B19CC9910FFA}"/>
                    </a:ext>
                  </a:extLst>
                </p:cNvPr>
                <p:cNvGraphicFramePr/>
                <p:nvPr>
                  <p:extLst>
                    <p:ext uri="{D42A27DB-BD31-4B8C-83A1-F6EECF244321}">
                      <p14:modId xmlns:p14="http://schemas.microsoft.com/office/powerpoint/2010/main" val="3485308763"/>
                    </p:ext>
                  </p:extLst>
                </p:nvPr>
              </p:nvGraphicFramePr>
              <p:xfrm>
                <a:off x="6396123" y="2167114"/>
                <a:ext cx="5554410" cy="4757942"/>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Connector 24">
                  <a:extLst>
                    <a:ext uri="{FF2B5EF4-FFF2-40B4-BE49-F238E27FC236}">
                      <a16:creationId xmlns:a16="http://schemas.microsoft.com/office/drawing/2014/main" id="{49A0C0BA-47B5-241B-253C-E81AD1A48FD2}"/>
                    </a:ext>
                  </a:extLst>
                </p:cNvPr>
                <p:cNvCxnSpPr>
                  <a:cxnSpLocks/>
                </p:cNvCxnSpPr>
                <p:nvPr/>
              </p:nvCxnSpPr>
              <p:spPr>
                <a:xfrm>
                  <a:off x="6496409" y="2533090"/>
                  <a:ext cx="0" cy="3969239"/>
                </a:xfrm>
                <a:prstGeom prst="line">
                  <a:avLst/>
                </a:prstGeom>
                <a:ln w="31750">
                  <a:solidFill>
                    <a:schemeClr val="tx1">
                      <a:alpha val="69918"/>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2FEBA5-EC12-D0A6-E5AF-4F9A91AD1738}"/>
                  </a:ext>
                </a:extLst>
              </p:cNvPr>
              <p:cNvGrpSpPr/>
              <p:nvPr/>
            </p:nvGrpSpPr>
            <p:grpSpPr>
              <a:xfrm>
                <a:off x="4007593" y="2549488"/>
                <a:ext cx="2453118" cy="4093585"/>
                <a:chOff x="4007593" y="2549488"/>
                <a:chExt cx="2453118" cy="4093585"/>
              </a:xfrm>
            </p:grpSpPr>
            <p:sp>
              <p:nvSpPr>
                <p:cNvPr id="32" name="Text Placeholder 14">
                  <a:extLst>
                    <a:ext uri="{FF2B5EF4-FFF2-40B4-BE49-F238E27FC236}">
                      <a16:creationId xmlns:a16="http://schemas.microsoft.com/office/drawing/2014/main" id="{D20F2057-5EBE-EF69-EC69-AEE2257E7434}"/>
                    </a:ext>
                  </a:extLst>
                </p:cNvPr>
                <p:cNvSpPr txBox="1">
                  <a:spLocks/>
                </p:cNvSpPr>
                <p:nvPr/>
              </p:nvSpPr>
              <p:spPr>
                <a:xfrm>
                  <a:off x="4007593" y="4337462"/>
                  <a:ext cx="2451516" cy="6973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Operating Costs </a:t>
                  </a:r>
                  <a:b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b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Will Increase </a:t>
                  </a:r>
                </a:p>
              </p:txBody>
            </p:sp>
            <p:sp>
              <p:nvSpPr>
                <p:cNvPr id="33" name="Text Placeholder 14">
                  <a:extLst>
                    <a:ext uri="{FF2B5EF4-FFF2-40B4-BE49-F238E27FC236}">
                      <a16:creationId xmlns:a16="http://schemas.microsoft.com/office/drawing/2014/main" id="{3097E618-48E9-9A46-4C00-3809E4E542C1}"/>
                    </a:ext>
                  </a:extLst>
                </p:cNvPr>
                <p:cNvSpPr txBox="1">
                  <a:spLocks/>
                </p:cNvSpPr>
                <p:nvPr/>
              </p:nvSpPr>
              <p:spPr>
                <a:xfrm>
                  <a:off x="4047916" y="3447884"/>
                  <a:ext cx="2412795" cy="6973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Inflation Will</a:t>
                  </a:r>
                  <a:b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b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Pressure Margins </a:t>
                  </a:r>
                </a:p>
              </p:txBody>
            </p:sp>
            <p:sp>
              <p:nvSpPr>
                <p:cNvPr id="34" name="Text Placeholder 14">
                  <a:extLst>
                    <a:ext uri="{FF2B5EF4-FFF2-40B4-BE49-F238E27FC236}">
                      <a16:creationId xmlns:a16="http://schemas.microsoft.com/office/drawing/2014/main" id="{5A100CA2-1659-1AF3-AA27-A5BEFD7046DD}"/>
                    </a:ext>
                  </a:extLst>
                </p:cNvPr>
                <p:cNvSpPr txBox="1">
                  <a:spLocks/>
                </p:cNvSpPr>
                <p:nvPr/>
              </p:nvSpPr>
              <p:spPr>
                <a:xfrm>
                  <a:off x="4007593" y="2549488"/>
                  <a:ext cx="2451516" cy="6973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600">
                      <a:solidFill>
                        <a:schemeClr val="tx1">
                          <a:lumMod val="75000"/>
                        </a:schemeClr>
                      </a:solidFill>
                      <a:effectLst/>
                      <a:latin typeface="Gadugi" panose="020B0502040204020203" pitchFamily="34" charset="0"/>
                      <a:ea typeface="Gadugi" panose="020B0502040204020203" pitchFamily="34" charset="0"/>
                      <a:cs typeface="Times New Roman" panose="02020603050405020304" pitchFamily="18" charset="0"/>
                    </a:rPr>
                    <a:t>Inflation Negatively</a:t>
                  </a:r>
                  <a:br>
                    <a:rPr lang="en-US" sz="1600">
                      <a:solidFill>
                        <a:schemeClr val="tx1">
                          <a:lumMod val="75000"/>
                        </a:schemeClr>
                      </a:solidFill>
                      <a:effectLst/>
                      <a:latin typeface="Gadugi" panose="020B0502040204020203" pitchFamily="34" charset="0"/>
                      <a:ea typeface="Gadugi" panose="020B0502040204020203" pitchFamily="34" charset="0"/>
                      <a:cs typeface="Times New Roman" panose="02020603050405020304" pitchFamily="18" charset="0"/>
                    </a:rPr>
                  </a:br>
                  <a:r>
                    <a:rPr lang="en-US" sz="1600">
                      <a:solidFill>
                        <a:schemeClr val="tx1">
                          <a:lumMod val="75000"/>
                        </a:schemeClr>
                      </a:solidFill>
                      <a:effectLst/>
                      <a:latin typeface="Gadugi" panose="020B0502040204020203" pitchFamily="34" charset="0"/>
                      <a:ea typeface="Gadugi" panose="020B0502040204020203" pitchFamily="34" charset="0"/>
                      <a:cs typeface="Times New Roman" panose="02020603050405020304" pitchFamily="18" charset="0"/>
                    </a:rPr>
                    <a:t>Impacts Bottom Line</a:t>
                  </a:r>
                  <a:endParaRPr lang="en-US" sz="1400">
                    <a:solidFill>
                      <a:schemeClr val="tx1">
                        <a:lumMod val="75000"/>
                      </a:schemeClr>
                    </a:solidFill>
                    <a:latin typeface="Gadugi" panose="020B0502040204020203" pitchFamily="34" charset="0"/>
                    <a:ea typeface="Gadugi" panose="020B0502040204020203" pitchFamily="34" charset="0"/>
                  </a:endParaRPr>
                </a:p>
              </p:txBody>
            </p:sp>
            <p:sp>
              <p:nvSpPr>
                <p:cNvPr id="35" name="Text Placeholder 14">
                  <a:extLst>
                    <a:ext uri="{FF2B5EF4-FFF2-40B4-BE49-F238E27FC236}">
                      <a16:creationId xmlns:a16="http://schemas.microsoft.com/office/drawing/2014/main" id="{FB1D68F8-6B57-0C61-936A-3E8994DE5322}"/>
                    </a:ext>
                  </a:extLst>
                </p:cNvPr>
                <p:cNvSpPr txBox="1">
                  <a:spLocks/>
                </p:cNvSpPr>
                <p:nvPr/>
              </p:nvSpPr>
              <p:spPr>
                <a:xfrm>
                  <a:off x="4007593" y="5236586"/>
                  <a:ext cx="2451516" cy="6973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War in Ukraine </a:t>
                  </a:r>
                  <a:b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b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Will Negatively </a:t>
                  </a:r>
                  <a:b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b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Impact Business </a:t>
                  </a:r>
                </a:p>
              </p:txBody>
            </p:sp>
            <p:sp>
              <p:nvSpPr>
                <p:cNvPr id="36" name="Text Placeholder 14">
                  <a:extLst>
                    <a:ext uri="{FF2B5EF4-FFF2-40B4-BE49-F238E27FC236}">
                      <a16:creationId xmlns:a16="http://schemas.microsoft.com/office/drawing/2014/main" id="{69E7D4F2-0134-CE0A-C35D-290291C17D88}"/>
                    </a:ext>
                  </a:extLst>
                </p:cNvPr>
                <p:cNvSpPr txBox="1">
                  <a:spLocks/>
                </p:cNvSpPr>
                <p:nvPr/>
              </p:nvSpPr>
              <p:spPr>
                <a:xfrm>
                  <a:off x="4007593" y="5945678"/>
                  <a:ext cx="2451516" cy="6973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600">
                      <a:solidFill>
                        <a:schemeClr val="tx1">
                          <a:lumMod val="75000"/>
                        </a:schemeClr>
                      </a:solidFill>
                      <a:latin typeface="Gadugi" panose="020B0502040204020203" pitchFamily="34" charset="0"/>
                      <a:ea typeface="Gadugi" panose="020B0502040204020203" pitchFamily="34" charset="0"/>
                      <a:cs typeface="Times New Roman" panose="02020603050405020304" pitchFamily="18" charset="0"/>
                    </a:rPr>
                    <a:t>Expect Stores to Close</a:t>
                  </a:r>
                </a:p>
              </p:txBody>
            </p:sp>
          </p:grpSp>
        </p:grpSp>
      </p:grpSp>
      <p:sp>
        <p:nvSpPr>
          <p:cNvPr id="2" name="Title 1">
            <a:extLst>
              <a:ext uri="{FF2B5EF4-FFF2-40B4-BE49-F238E27FC236}">
                <a16:creationId xmlns:a16="http://schemas.microsoft.com/office/drawing/2014/main" id="{0A0843BF-34DE-D587-1868-3E9D6C15C585}"/>
              </a:ext>
            </a:extLst>
          </p:cNvPr>
          <p:cNvSpPr>
            <a:spLocks noGrp="1"/>
          </p:cNvSpPr>
          <p:nvPr>
            <p:ph type="title"/>
          </p:nvPr>
        </p:nvSpPr>
        <p:spPr/>
        <p:txBody>
          <a:bodyPr/>
          <a:lstStyle/>
          <a:p>
            <a:r>
              <a:rPr lang="en-US"/>
              <a:t>IMPACTS ON BUSINESS FORECAST FOR REMAINDER OF 2023 </a:t>
            </a:r>
          </a:p>
        </p:txBody>
      </p:sp>
      <p:sp>
        <p:nvSpPr>
          <p:cNvPr id="3" name="TextBox 2">
            <a:extLst>
              <a:ext uri="{FF2B5EF4-FFF2-40B4-BE49-F238E27FC236}">
                <a16:creationId xmlns:a16="http://schemas.microsoft.com/office/drawing/2014/main" id="{AD40042A-9970-6A64-6AC7-092E42233911}"/>
              </a:ext>
            </a:extLst>
          </p:cNvPr>
          <p:cNvSpPr txBox="1"/>
          <p:nvPr/>
        </p:nvSpPr>
        <p:spPr>
          <a:xfrm>
            <a:off x="4092587" y="1778484"/>
            <a:ext cx="7611733" cy="430887"/>
          </a:xfrm>
          <a:prstGeom prst="rect">
            <a:avLst/>
          </a:prstGeom>
          <a:noFill/>
        </p:spPr>
        <p:txBody>
          <a:bodyPr wrap="square" rtlCol="0">
            <a:spAutoFit/>
          </a:bodyPr>
          <a:lstStyle/>
          <a:p>
            <a:pPr algn="ctr"/>
            <a:r>
              <a:rPr lang="en-US" sz="2200" dirty="0">
                <a:solidFill>
                  <a:schemeClr val="accent1"/>
                </a:solidFill>
                <a:latin typeface="Rockwell" panose="02060603020205020403" pitchFamily="18" charset="77"/>
                <a:ea typeface="Gadugi" panose="020B0502040204020203" pitchFamily="34" charset="0"/>
                <a:cs typeface="Times New Roman" panose="02020603050405020304" pitchFamily="18" charset="0"/>
              </a:rPr>
              <a:t>Economic Concerns for 2023 Persist</a:t>
            </a:r>
          </a:p>
        </p:txBody>
      </p:sp>
      <p:sp>
        <p:nvSpPr>
          <p:cNvPr id="21" name="TextBox 20">
            <a:extLst>
              <a:ext uri="{FF2B5EF4-FFF2-40B4-BE49-F238E27FC236}">
                <a16:creationId xmlns:a16="http://schemas.microsoft.com/office/drawing/2014/main" id="{30C12E7E-C3C9-814F-E1A1-CC3BF5CAE712}"/>
              </a:ext>
            </a:extLst>
          </p:cNvPr>
          <p:cNvSpPr txBox="1"/>
          <p:nvPr/>
        </p:nvSpPr>
        <p:spPr>
          <a:xfrm>
            <a:off x="694458" y="2085783"/>
            <a:ext cx="3255750" cy="646331"/>
          </a:xfrm>
          <a:prstGeom prst="rect">
            <a:avLst/>
          </a:prstGeom>
          <a:noFill/>
        </p:spPr>
        <p:txBody>
          <a:bodyPr wrap="square" rtlCol="0">
            <a:spAutoFit/>
          </a:bodyPr>
          <a:lstStyle/>
          <a:p>
            <a:pPr marL="0" marR="0" algn="ctr">
              <a:spcBef>
                <a:spcPts val="0"/>
              </a:spcBef>
              <a:spcAft>
                <a:spcPts val="0"/>
              </a:spcAft>
            </a:pPr>
            <a:r>
              <a:rPr lang="en-US" sz="1800">
                <a:effectLst/>
                <a:latin typeface="Rockwell" panose="02060603020205020403" pitchFamily="18" charset="77"/>
                <a:ea typeface="Gadugi" panose="020B0502040204020203" pitchFamily="34" charset="0"/>
              </a:rPr>
              <a:t>Grocers who anticipate profit increase in 2023</a:t>
            </a:r>
            <a:endParaRPr lang="en-US" sz="2800" b="1" spc="-30">
              <a:solidFill>
                <a:schemeClr val="accent1"/>
              </a:solidFill>
              <a:latin typeface="Rockwell" panose="02060603020205020403" pitchFamily="18" charset="77"/>
            </a:endParaRPr>
          </a:p>
        </p:txBody>
      </p:sp>
      <p:sp>
        <p:nvSpPr>
          <p:cNvPr id="22" name="TextBox 21">
            <a:extLst>
              <a:ext uri="{FF2B5EF4-FFF2-40B4-BE49-F238E27FC236}">
                <a16:creationId xmlns:a16="http://schemas.microsoft.com/office/drawing/2014/main" id="{BC099DA8-6AB8-582F-FCD2-0061D4432A61}"/>
              </a:ext>
            </a:extLst>
          </p:cNvPr>
          <p:cNvSpPr txBox="1"/>
          <p:nvPr/>
        </p:nvSpPr>
        <p:spPr>
          <a:xfrm>
            <a:off x="694459" y="4390071"/>
            <a:ext cx="3255750" cy="646331"/>
          </a:xfrm>
          <a:prstGeom prst="rect">
            <a:avLst/>
          </a:prstGeom>
          <a:noFill/>
        </p:spPr>
        <p:txBody>
          <a:bodyPr wrap="square" rtlCol="0">
            <a:spAutoFit/>
          </a:bodyPr>
          <a:lstStyle/>
          <a:p>
            <a:pPr marL="0" marR="0" algn="ctr">
              <a:spcBef>
                <a:spcPts val="0"/>
              </a:spcBef>
              <a:spcAft>
                <a:spcPts val="0"/>
              </a:spcAft>
            </a:pPr>
            <a:r>
              <a:rPr lang="en-US" sz="1800">
                <a:effectLst/>
                <a:latin typeface="Rockwell" panose="02060603020205020403" pitchFamily="18" charset="77"/>
                <a:ea typeface="Gadugi" panose="020B0502040204020203" pitchFamily="34" charset="0"/>
              </a:rPr>
              <a:t>Grocers who anticipate same store sales increase in 2023 </a:t>
            </a:r>
          </a:p>
        </p:txBody>
      </p:sp>
      <p:grpSp>
        <p:nvGrpSpPr>
          <p:cNvPr id="73" name="Group 72">
            <a:extLst>
              <a:ext uri="{FF2B5EF4-FFF2-40B4-BE49-F238E27FC236}">
                <a16:creationId xmlns:a16="http://schemas.microsoft.com/office/drawing/2014/main" id="{BFDFF510-E8E2-55F6-8C7F-84453E84FB06}"/>
              </a:ext>
            </a:extLst>
          </p:cNvPr>
          <p:cNvGrpSpPr/>
          <p:nvPr/>
        </p:nvGrpSpPr>
        <p:grpSpPr>
          <a:xfrm>
            <a:off x="10083116" y="5305994"/>
            <a:ext cx="1543779" cy="972745"/>
            <a:chOff x="10097553" y="5436766"/>
            <a:chExt cx="1543779" cy="972745"/>
          </a:xfrm>
        </p:grpSpPr>
        <p:sp>
          <p:nvSpPr>
            <p:cNvPr id="72" name="Rectangle 71">
              <a:extLst>
                <a:ext uri="{FF2B5EF4-FFF2-40B4-BE49-F238E27FC236}">
                  <a16:creationId xmlns:a16="http://schemas.microsoft.com/office/drawing/2014/main" id="{B3A8A501-DB4F-13BC-3926-458A1D9AEE38}"/>
                </a:ext>
              </a:extLst>
            </p:cNvPr>
            <p:cNvSpPr/>
            <p:nvPr/>
          </p:nvSpPr>
          <p:spPr>
            <a:xfrm>
              <a:off x="10097553" y="5436766"/>
              <a:ext cx="1543776" cy="972745"/>
            </a:xfrm>
            <a:prstGeom prst="rect">
              <a:avLst/>
            </a:prstGeom>
            <a:solidFill>
              <a:schemeClr val="bg2"/>
            </a:solidFill>
            <a:ln w="31750">
              <a:solidFill>
                <a:schemeClr val="tx1">
                  <a:alpha val="69918"/>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48">
              <a:extLst>
                <a:ext uri="{FF2B5EF4-FFF2-40B4-BE49-F238E27FC236}">
                  <a16:creationId xmlns:a16="http://schemas.microsoft.com/office/drawing/2014/main" id="{4041501F-9A0D-36BB-369E-2B4AD3E36DDF}"/>
                </a:ext>
              </a:extLst>
            </p:cNvPr>
            <p:cNvGrpSpPr/>
            <p:nvPr/>
          </p:nvGrpSpPr>
          <p:grpSpPr>
            <a:xfrm>
              <a:off x="10277814" y="5583401"/>
              <a:ext cx="1363518" cy="697863"/>
              <a:chOff x="11241733" y="5368624"/>
              <a:chExt cx="1363518" cy="647026"/>
            </a:xfrm>
          </p:grpSpPr>
          <p:sp>
            <p:nvSpPr>
              <p:cNvPr id="4" name="Rectangle 3">
                <a:extLst>
                  <a:ext uri="{FF2B5EF4-FFF2-40B4-BE49-F238E27FC236}">
                    <a16:creationId xmlns:a16="http://schemas.microsoft.com/office/drawing/2014/main" id="{16E7E0BD-31AC-9822-01B6-82943D085E8A}"/>
                  </a:ext>
                </a:extLst>
              </p:cNvPr>
              <p:cNvSpPr/>
              <p:nvPr/>
            </p:nvSpPr>
            <p:spPr>
              <a:xfrm>
                <a:off x="11241733" y="5734497"/>
                <a:ext cx="274320" cy="254337"/>
              </a:xfrm>
              <a:prstGeom prst="rect">
                <a:avLst/>
              </a:prstGeom>
              <a:pattFill prst="wdUpDiag">
                <a:fgClr>
                  <a:schemeClr val="accent5">
                    <a:lumMod val="75000"/>
                  </a:schemeClr>
                </a:fgClr>
                <a:bgClr>
                  <a:schemeClr val="accent5">
                    <a:lumMod val="20000"/>
                    <a:lumOff val="8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F18EAF-AFA9-7230-93BC-3B92FCB09D70}"/>
                  </a:ext>
                </a:extLst>
              </p:cNvPr>
              <p:cNvSpPr/>
              <p:nvPr/>
            </p:nvSpPr>
            <p:spPr>
              <a:xfrm>
                <a:off x="11241736" y="5400144"/>
                <a:ext cx="274320" cy="254337"/>
              </a:xfrm>
              <a:prstGeom prst="rect">
                <a:avLst/>
              </a:prstGeom>
              <a:pattFill prst="wdUpDiag">
                <a:fgClr>
                  <a:schemeClr val="accent4"/>
                </a:fgClr>
                <a:bgClr>
                  <a:schemeClr val="accent4">
                    <a:lumMod val="20000"/>
                    <a:lumOff val="8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4">
                <a:extLst>
                  <a:ext uri="{FF2B5EF4-FFF2-40B4-BE49-F238E27FC236}">
                    <a16:creationId xmlns:a16="http://schemas.microsoft.com/office/drawing/2014/main" id="{329A2AAE-AEA6-5BB8-451E-CFB5FD30A04A}"/>
                  </a:ext>
                </a:extLst>
              </p:cNvPr>
              <p:cNvSpPr txBox="1">
                <a:spLocks/>
              </p:cNvSpPr>
              <p:nvPr/>
            </p:nvSpPr>
            <p:spPr>
              <a:xfrm>
                <a:off x="11521200" y="5368624"/>
                <a:ext cx="1084048" cy="292362"/>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a:solidFill>
                      <a:schemeClr val="tx1"/>
                    </a:solidFill>
                    <a:latin typeface="Gadugi" panose="020B0502040204020203" pitchFamily="34" charset="0"/>
                    <a:ea typeface="Gadugi" panose="020B0502040204020203" pitchFamily="34" charset="0"/>
                    <a:cs typeface="Times New Roman" panose="02020603050405020304" pitchFamily="18" charset="0"/>
                  </a:rPr>
                  <a:t>Retailers</a:t>
                </a:r>
              </a:p>
            </p:txBody>
          </p:sp>
          <p:sp>
            <p:nvSpPr>
              <p:cNvPr id="46" name="Text Placeholder 14">
                <a:extLst>
                  <a:ext uri="{FF2B5EF4-FFF2-40B4-BE49-F238E27FC236}">
                    <a16:creationId xmlns:a16="http://schemas.microsoft.com/office/drawing/2014/main" id="{E81A6088-A60E-4C34-04A0-1C7CBFA967BB}"/>
                  </a:ext>
                </a:extLst>
              </p:cNvPr>
              <p:cNvSpPr txBox="1">
                <a:spLocks/>
              </p:cNvSpPr>
              <p:nvPr/>
            </p:nvSpPr>
            <p:spPr>
              <a:xfrm>
                <a:off x="11521203" y="5723288"/>
                <a:ext cx="1084048" cy="292362"/>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a:solidFill>
                      <a:schemeClr val="tx1"/>
                    </a:solidFill>
                    <a:latin typeface="Gadugi" panose="020B0502040204020203" pitchFamily="34" charset="0"/>
                    <a:ea typeface="Gadugi" panose="020B0502040204020203" pitchFamily="34" charset="0"/>
                    <a:cs typeface="Times New Roman" panose="02020603050405020304" pitchFamily="18" charset="0"/>
                  </a:rPr>
                  <a:t>Suppliers</a:t>
                </a:r>
              </a:p>
            </p:txBody>
          </p:sp>
        </p:grpSp>
      </p:grpSp>
      <p:pic>
        <p:nvPicPr>
          <p:cNvPr id="74" name="Content Placeholder 30">
            <a:extLst>
              <a:ext uri="{FF2B5EF4-FFF2-40B4-BE49-F238E27FC236}">
                <a16:creationId xmlns:a16="http://schemas.microsoft.com/office/drawing/2014/main" id="{BF1D818E-ED1D-17A8-53C7-98311F63407C}"/>
              </a:ext>
            </a:extLst>
          </p:cNvPr>
          <p:cNvPicPr>
            <a:picLocks noChangeAspect="1"/>
          </p:cNvPicPr>
          <p:nvPr/>
        </p:nvPicPr>
        <p:blipFill>
          <a:blip r:embed="rId5"/>
          <a:srcRect/>
          <a:stretch/>
        </p:blipFill>
        <p:spPr>
          <a:xfrm>
            <a:off x="1530005" y="2796224"/>
            <a:ext cx="1546845" cy="1546845"/>
          </a:xfrm>
          <a:prstGeom prst="rect">
            <a:avLst/>
          </a:prstGeom>
        </p:spPr>
      </p:pic>
      <p:sp>
        <p:nvSpPr>
          <p:cNvPr id="76" name="TextBox 75">
            <a:extLst>
              <a:ext uri="{FF2B5EF4-FFF2-40B4-BE49-F238E27FC236}">
                <a16:creationId xmlns:a16="http://schemas.microsoft.com/office/drawing/2014/main" id="{F741E62C-C32A-7F1C-1146-F93A7FBD2089}"/>
              </a:ext>
            </a:extLst>
          </p:cNvPr>
          <p:cNvSpPr txBox="1"/>
          <p:nvPr/>
        </p:nvSpPr>
        <p:spPr>
          <a:xfrm>
            <a:off x="1530005" y="3299482"/>
            <a:ext cx="1514816" cy="523220"/>
          </a:xfrm>
          <a:prstGeom prst="rect">
            <a:avLst/>
          </a:prstGeom>
          <a:noFill/>
        </p:spPr>
        <p:txBody>
          <a:bodyPr wrap="square" rtlCol="0" anchor="ctr">
            <a:spAutoFit/>
          </a:bodyPr>
          <a:lstStyle/>
          <a:p>
            <a:pPr algn="ctr"/>
            <a:r>
              <a:rPr lang="en-US" sz="2800" b="1" spc="-100">
                <a:solidFill>
                  <a:schemeClr val="accent1"/>
                </a:solidFill>
                <a:latin typeface="Rockwell" panose="02060603020205020403" pitchFamily="18" charset="77"/>
              </a:rPr>
              <a:t>12%</a:t>
            </a:r>
          </a:p>
        </p:txBody>
      </p:sp>
      <p:sp>
        <p:nvSpPr>
          <p:cNvPr id="78" name="TextBox 77">
            <a:extLst>
              <a:ext uri="{FF2B5EF4-FFF2-40B4-BE49-F238E27FC236}">
                <a16:creationId xmlns:a16="http://schemas.microsoft.com/office/drawing/2014/main" id="{017C099B-5622-CC06-5970-FF89A5B71942}"/>
              </a:ext>
            </a:extLst>
          </p:cNvPr>
          <p:cNvSpPr txBox="1"/>
          <p:nvPr/>
        </p:nvSpPr>
        <p:spPr>
          <a:xfrm>
            <a:off x="1530005" y="5476625"/>
            <a:ext cx="1514816" cy="523220"/>
          </a:xfrm>
          <a:prstGeom prst="rect">
            <a:avLst/>
          </a:prstGeom>
          <a:noFill/>
        </p:spPr>
        <p:txBody>
          <a:bodyPr wrap="square" rtlCol="0" anchor="ctr">
            <a:spAutoFit/>
          </a:bodyPr>
          <a:lstStyle/>
          <a:p>
            <a:pPr marR="0" algn="ctr">
              <a:spcBef>
                <a:spcPts val="0"/>
              </a:spcBef>
              <a:spcAft>
                <a:spcPts val="0"/>
              </a:spcAft>
            </a:pPr>
            <a:r>
              <a:rPr lang="en-US" sz="2800" b="1" spc="-100" dirty="0">
                <a:solidFill>
                  <a:schemeClr val="accent1"/>
                </a:solidFill>
                <a:latin typeface="Rockwell" panose="02060603020205020403" pitchFamily="18" charset="77"/>
              </a:rPr>
              <a:t>41%</a:t>
            </a:r>
          </a:p>
        </p:txBody>
      </p:sp>
    </p:spTree>
    <p:extLst>
      <p:ext uri="{BB962C8B-B14F-4D97-AF65-F5344CB8AC3E}">
        <p14:creationId xmlns:p14="http://schemas.microsoft.com/office/powerpoint/2010/main" val="5538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5BF0C89-6D6F-1150-33A7-386297DA55D9}"/>
              </a:ext>
            </a:extLst>
          </p:cNvPr>
          <p:cNvSpPr/>
          <p:nvPr/>
        </p:nvSpPr>
        <p:spPr>
          <a:xfrm>
            <a:off x="694457" y="3923759"/>
            <a:ext cx="10963529" cy="2610785"/>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5"/>
              </a:solidFill>
            </a:endParaRPr>
          </a:p>
        </p:txBody>
      </p:sp>
      <p:grpSp>
        <p:nvGrpSpPr>
          <p:cNvPr id="24" name="Group 23">
            <a:extLst>
              <a:ext uri="{FF2B5EF4-FFF2-40B4-BE49-F238E27FC236}">
                <a16:creationId xmlns:a16="http://schemas.microsoft.com/office/drawing/2014/main" id="{D172DA3F-0A9A-BC56-D53B-18CDB4D7440C}"/>
              </a:ext>
            </a:extLst>
          </p:cNvPr>
          <p:cNvGrpSpPr/>
          <p:nvPr/>
        </p:nvGrpSpPr>
        <p:grpSpPr>
          <a:xfrm>
            <a:off x="694458" y="1802155"/>
            <a:ext cx="10976321" cy="1961309"/>
            <a:chOff x="694458" y="1885028"/>
            <a:chExt cx="16558425" cy="1660414"/>
          </a:xfrm>
        </p:grpSpPr>
        <p:sp>
          <p:nvSpPr>
            <p:cNvPr id="22" name="Rectangle 21">
              <a:extLst>
                <a:ext uri="{FF2B5EF4-FFF2-40B4-BE49-F238E27FC236}">
                  <a16:creationId xmlns:a16="http://schemas.microsoft.com/office/drawing/2014/main" id="{9C60B316-7D68-7A20-8D21-3890E7308BA8}"/>
                </a:ext>
              </a:extLst>
            </p:cNvPr>
            <p:cNvSpPr/>
            <p:nvPr/>
          </p:nvSpPr>
          <p:spPr>
            <a:xfrm>
              <a:off x="6288382" y="1885028"/>
              <a:ext cx="5379762" cy="1660414"/>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sp>
          <p:nvSpPr>
            <p:cNvPr id="23" name="Rectangle 22">
              <a:extLst>
                <a:ext uri="{FF2B5EF4-FFF2-40B4-BE49-F238E27FC236}">
                  <a16:creationId xmlns:a16="http://schemas.microsoft.com/office/drawing/2014/main" id="{0184AF2B-1425-A863-455F-0094E098A7D5}"/>
                </a:ext>
              </a:extLst>
            </p:cNvPr>
            <p:cNvSpPr/>
            <p:nvPr/>
          </p:nvSpPr>
          <p:spPr>
            <a:xfrm>
              <a:off x="11873121" y="1885028"/>
              <a:ext cx="5379762" cy="1660413"/>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sp>
          <p:nvSpPr>
            <p:cNvPr id="14" name="Rectangle 13">
              <a:extLst>
                <a:ext uri="{FF2B5EF4-FFF2-40B4-BE49-F238E27FC236}">
                  <a16:creationId xmlns:a16="http://schemas.microsoft.com/office/drawing/2014/main" id="{C5BA94C0-5AB0-00ED-5303-18C04786A5EF}"/>
                </a:ext>
              </a:extLst>
            </p:cNvPr>
            <p:cNvSpPr/>
            <p:nvPr/>
          </p:nvSpPr>
          <p:spPr>
            <a:xfrm>
              <a:off x="694458" y="1885028"/>
              <a:ext cx="5379762" cy="1660414"/>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grpSp>
      <p:sp>
        <p:nvSpPr>
          <p:cNvPr id="2" name="Title 1">
            <a:extLst>
              <a:ext uri="{FF2B5EF4-FFF2-40B4-BE49-F238E27FC236}">
                <a16:creationId xmlns:a16="http://schemas.microsoft.com/office/drawing/2014/main" id="{503C9EAD-DB71-D4F5-6EB4-1F4163483C0C}"/>
              </a:ext>
            </a:extLst>
          </p:cNvPr>
          <p:cNvSpPr>
            <a:spLocks noGrp="1"/>
          </p:cNvSpPr>
          <p:nvPr>
            <p:ph type="title"/>
          </p:nvPr>
        </p:nvSpPr>
        <p:spPr/>
        <p:txBody>
          <a:bodyPr/>
          <a:lstStyle/>
          <a:p>
            <a:r>
              <a:rPr lang="en-US"/>
              <a:t>WORKFORCE ISSUES TOP THE LIST </a:t>
            </a:r>
            <a:br>
              <a:rPr lang="en-US"/>
            </a:br>
            <a:r>
              <a:rPr lang="en-US"/>
              <a:t>OF CHALLENGES </a:t>
            </a:r>
          </a:p>
        </p:txBody>
      </p:sp>
      <p:sp>
        <p:nvSpPr>
          <p:cNvPr id="3" name="TextBox 2">
            <a:extLst>
              <a:ext uri="{FF2B5EF4-FFF2-40B4-BE49-F238E27FC236}">
                <a16:creationId xmlns:a16="http://schemas.microsoft.com/office/drawing/2014/main" id="{B0B74A04-D365-01F0-09EC-52FDCCFB60D4}"/>
              </a:ext>
            </a:extLst>
          </p:cNvPr>
          <p:cNvSpPr txBox="1"/>
          <p:nvPr/>
        </p:nvSpPr>
        <p:spPr>
          <a:xfrm>
            <a:off x="694458" y="1971841"/>
            <a:ext cx="3580598" cy="369332"/>
          </a:xfrm>
          <a:prstGeom prst="rect">
            <a:avLst/>
          </a:prstGeom>
          <a:noFill/>
        </p:spPr>
        <p:txBody>
          <a:bodyPr wrap="square" rtlCol="0">
            <a:spAutoFit/>
          </a:bodyPr>
          <a:lstStyle/>
          <a:p>
            <a:pPr marR="0" algn="ctr">
              <a:spcBef>
                <a:spcPts val="0"/>
              </a:spcBef>
              <a:spcAft>
                <a:spcPts val="0"/>
              </a:spcAft>
            </a:pPr>
            <a:r>
              <a:rPr lang="en-US">
                <a:solidFill>
                  <a:schemeClr val="accent1"/>
                </a:solidFill>
                <a:latin typeface="Rockwell" panose="02060603020205020403" pitchFamily="18" charset="77"/>
                <a:ea typeface="Gadugi" panose="020B0502040204020203" pitchFamily="34" charset="0"/>
              </a:rPr>
              <a:t>2022 Employee Turnover</a:t>
            </a:r>
          </a:p>
        </p:txBody>
      </p:sp>
      <p:sp>
        <p:nvSpPr>
          <p:cNvPr id="9" name="TextBox 8">
            <a:extLst>
              <a:ext uri="{FF2B5EF4-FFF2-40B4-BE49-F238E27FC236}">
                <a16:creationId xmlns:a16="http://schemas.microsoft.com/office/drawing/2014/main" id="{6A43AB19-4CCE-40CB-4DFB-DEF23FABB68E}"/>
              </a:ext>
            </a:extLst>
          </p:cNvPr>
          <p:cNvSpPr txBox="1"/>
          <p:nvPr/>
        </p:nvSpPr>
        <p:spPr>
          <a:xfrm>
            <a:off x="7931384" y="1842229"/>
            <a:ext cx="3899838" cy="646331"/>
          </a:xfrm>
          <a:prstGeom prst="rect">
            <a:avLst/>
          </a:prstGeom>
          <a:noFill/>
        </p:spPr>
        <p:txBody>
          <a:bodyPr wrap="square" rtlCol="0">
            <a:spAutoFit/>
          </a:bodyPr>
          <a:lstStyle/>
          <a:p>
            <a:pPr algn="ctr"/>
            <a:r>
              <a:rPr lang="en-US">
                <a:solidFill>
                  <a:schemeClr val="accent1"/>
                </a:solidFill>
                <a:latin typeface="Rockwell" panose="02060603020205020403" pitchFamily="18" charset="77"/>
                <a:ea typeface="Gadugi" panose="020B0502040204020203" pitchFamily="34" charset="0"/>
              </a:rPr>
              <a:t>Anticipate Training Costs to Increase in 2023</a:t>
            </a:r>
          </a:p>
        </p:txBody>
      </p:sp>
      <p:sp>
        <p:nvSpPr>
          <p:cNvPr id="7" name="TextBox 6">
            <a:extLst>
              <a:ext uri="{FF2B5EF4-FFF2-40B4-BE49-F238E27FC236}">
                <a16:creationId xmlns:a16="http://schemas.microsoft.com/office/drawing/2014/main" id="{BB7AE28C-1840-CD2B-7D6B-CEB8FF25F916}"/>
              </a:ext>
            </a:extLst>
          </p:cNvPr>
          <p:cNvSpPr txBox="1"/>
          <p:nvPr/>
        </p:nvSpPr>
        <p:spPr>
          <a:xfrm>
            <a:off x="4396494" y="1971841"/>
            <a:ext cx="3496248" cy="369332"/>
          </a:xfrm>
          <a:prstGeom prst="rect">
            <a:avLst/>
          </a:prstGeom>
          <a:noFill/>
        </p:spPr>
        <p:txBody>
          <a:bodyPr wrap="square" rtlCol="0">
            <a:spAutoFit/>
          </a:bodyPr>
          <a:lstStyle/>
          <a:p>
            <a:pPr algn="ctr"/>
            <a:r>
              <a:rPr lang="en-US">
                <a:solidFill>
                  <a:schemeClr val="accent1"/>
                </a:solidFill>
                <a:latin typeface="Rockwell" panose="02060603020205020403" pitchFamily="18" charset="77"/>
                <a:ea typeface="Gadugi" panose="020B0502040204020203" pitchFamily="34" charset="0"/>
              </a:rPr>
              <a:t>Average Training Cost</a:t>
            </a:r>
          </a:p>
        </p:txBody>
      </p:sp>
      <p:sp>
        <p:nvSpPr>
          <p:cNvPr id="4" name="TextBox 3">
            <a:extLst>
              <a:ext uri="{FF2B5EF4-FFF2-40B4-BE49-F238E27FC236}">
                <a16:creationId xmlns:a16="http://schemas.microsoft.com/office/drawing/2014/main" id="{AE06848A-F38B-61DC-96EC-56AEF3DC692D}"/>
              </a:ext>
            </a:extLst>
          </p:cNvPr>
          <p:cNvSpPr txBox="1"/>
          <p:nvPr/>
        </p:nvSpPr>
        <p:spPr>
          <a:xfrm>
            <a:off x="694457" y="3987419"/>
            <a:ext cx="10963528" cy="369332"/>
          </a:xfrm>
          <a:prstGeom prst="rect">
            <a:avLst/>
          </a:prstGeom>
          <a:noFill/>
        </p:spPr>
        <p:txBody>
          <a:bodyPr wrap="square" rtlCol="0">
            <a:spAutoFit/>
          </a:bodyPr>
          <a:lstStyle/>
          <a:p>
            <a:pPr algn="ctr"/>
            <a:r>
              <a:rPr lang="en-US">
                <a:solidFill>
                  <a:schemeClr val="accent1"/>
                </a:solidFill>
                <a:latin typeface="Rockwell" panose="02060603020205020403" pitchFamily="18" charset="77"/>
                <a:ea typeface="Gadugi" panose="020B0502040204020203" pitchFamily="34" charset="0"/>
              </a:rPr>
              <a:t>Strategies To Boost Recruiting, Hiring, &amp; Retention</a:t>
            </a:r>
          </a:p>
        </p:txBody>
      </p:sp>
      <p:sp>
        <p:nvSpPr>
          <p:cNvPr id="34" name="TextBox 33">
            <a:extLst>
              <a:ext uri="{FF2B5EF4-FFF2-40B4-BE49-F238E27FC236}">
                <a16:creationId xmlns:a16="http://schemas.microsoft.com/office/drawing/2014/main" id="{140FB3EE-FFDC-5B07-1B8F-862D5631F035}"/>
              </a:ext>
            </a:extLst>
          </p:cNvPr>
          <p:cNvSpPr txBox="1"/>
          <p:nvPr/>
        </p:nvSpPr>
        <p:spPr>
          <a:xfrm>
            <a:off x="1991414" y="5017752"/>
            <a:ext cx="1745243" cy="738664"/>
          </a:xfrm>
          <a:prstGeom prst="rect">
            <a:avLst/>
          </a:prstGeom>
          <a:noFill/>
        </p:spPr>
        <p:txBody>
          <a:bodyPr wrap="square" rtlCol="0">
            <a:spAutoFit/>
          </a:bodyPr>
          <a:lstStyle/>
          <a:p>
            <a:pPr algn="ctr"/>
            <a:r>
              <a:rPr lang="en-US" sz="1400">
                <a:latin typeface="Gadugi" panose="020B0502040204020203" pitchFamily="34" charset="0"/>
                <a:ea typeface="Gadugi" panose="020B0502040204020203" pitchFamily="34" charset="0"/>
              </a:rPr>
              <a:t>increased wages/ salaries for full time employees in 2022 </a:t>
            </a:r>
            <a:endParaRPr lang="en-US" sz="1400">
              <a:effectLst/>
              <a:latin typeface="Gadugi" panose="020B0502040204020203" pitchFamily="34" charset="0"/>
              <a:ea typeface="Gadugi" panose="020B0502040204020203" pitchFamily="34" charset="0"/>
            </a:endParaRPr>
          </a:p>
        </p:txBody>
      </p:sp>
      <p:sp>
        <p:nvSpPr>
          <p:cNvPr id="32" name="TextBox 31">
            <a:extLst>
              <a:ext uri="{FF2B5EF4-FFF2-40B4-BE49-F238E27FC236}">
                <a16:creationId xmlns:a16="http://schemas.microsoft.com/office/drawing/2014/main" id="{3A9C0EB2-D51C-DB7A-ECB1-B37838F8AED3}"/>
              </a:ext>
            </a:extLst>
          </p:cNvPr>
          <p:cNvSpPr txBox="1"/>
          <p:nvPr/>
        </p:nvSpPr>
        <p:spPr>
          <a:xfrm>
            <a:off x="3708029" y="5017752"/>
            <a:ext cx="2081642" cy="738664"/>
          </a:xfrm>
          <a:prstGeom prst="rect">
            <a:avLst/>
          </a:prstGeom>
          <a:noFill/>
        </p:spPr>
        <p:txBody>
          <a:bodyPr wrap="square" rtlCol="0">
            <a:spAutoFit/>
          </a:bodyPr>
          <a:lstStyle/>
          <a:p>
            <a:pPr marR="0" lvl="0" algn="ctr" rtl="0">
              <a:spcBef>
                <a:spcPts val="0"/>
              </a:spcBef>
              <a:spcAft>
                <a:spcPts val="0"/>
              </a:spcAft>
            </a:pPr>
            <a:r>
              <a:rPr lang="en-US" sz="1400">
                <a:effectLst/>
                <a:latin typeface="Gadugi" panose="020B0502040204020203" pitchFamily="34" charset="0"/>
                <a:ea typeface="Gadugi" panose="020B0502040204020203" pitchFamily="34" charset="0"/>
              </a:rPr>
              <a:t>increased wages/ salaries for part-time employees in 2022</a:t>
            </a:r>
          </a:p>
        </p:txBody>
      </p:sp>
      <p:sp>
        <p:nvSpPr>
          <p:cNvPr id="33" name="TextBox 32">
            <a:extLst>
              <a:ext uri="{FF2B5EF4-FFF2-40B4-BE49-F238E27FC236}">
                <a16:creationId xmlns:a16="http://schemas.microsoft.com/office/drawing/2014/main" id="{2B1A88BB-F299-E17D-3BF2-32EB459338F2}"/>
              </a:ext>
            </a:extLst>
          </p:cNvPr>
          <p:cNvSpPr txBox="1"/>
          <p:nvPr/>
        </p:nvSpPr>
        <p:spPr>
          <a:xfrm>
            <a:off x="5776319" y="5017752"/>
            <a:ext cx="1657305" cy="738664"/>
          </a:xfrm>
          <a:prstGeom prst="rect">
            <a:avLst/>
          </a:prstGeom>
          <a:noFill/>
        </p:spPr>
        <p:txBody>
          <a:bodyPr wrap="square" rtlCol="0">
            <a:spAutoFit/>
          </a:bodyPr>
          <a:lstStyle/>
          <a:p>
            <a:pPr marR="0" lvl="0" algn="ctr" rtl="0">
              <a:spcBef>
                <a:spcPts val="0"/>
              </a:spcBef>
              <a:spcAft>
                <a:spcPts val="0"/>
              </a:spcAft>
            </a:pPr>
            <a:r>
              <a:rPr lang="en-US" sz="1400">
                <a:effectLst/>
                <a:latin typeface="Gadugi" panose="020B0502040204020203" pitchFamily="34" charset="0"/>
                <a:ea typeface="Gadugi" panose="020B0502040204020203" pitchFamily="34" charset="0"/>
              </a:rPr>
              <a:t>offered flex time in 2022 for part-time employees</a:t>
            </a:r>
          </a:p>
        </p:txBody>
      </p:sp>
      <p:grpSp>
        <p:nvGrpSpPr>
          <p:cNvPr id="8" name="Group 7">
            <a:extLst>
              <a:ext uri="{FF2B5EF4-FFF2-40B4-BE49-F238E27FC236}">
                <a16:creationId xmlns:a16="http://schemas.microsoft.com/office/drawing/2014/main" id="{760BB66F-3710-423B-CBA7-F868FDA05078}"/>
              </a:ext>
            </a:extLst>
          </p:cNvPr>
          <p:cNvGrpSpPr/>
          <p:nvPr/>
        </p:nvGrpSpPr>
        <p:grpSpPr>
          <a:xfrm>
            <a:off x="798781" y="4150985"/>
            <a:ext cx="1089934" cy="950890"/>
            <a:chOff x="700736" y="2916674"/>
            <a:chExt cx="1220112" cy="1064458"/>
          </a:xfrm>
        </p:grpSpPr>
        <p:grpSp>
          <p:nvGrpSpPr>
            <p:cNvPr id="58" name="Group 57">
              <a:extLst>
                <a:ext uri="{FF2B5EF4-FFF2-40B4-BE49-F238E27FC236}">
                  <a16:creationId xmlns:a16="http://schemas.microsoft.com/office/drawing/2014/main" id="{7477A6F7-3B72-3DA4-6A1E-1B29DFAA4D23}"/>
                </a:ext>
              </a:extLst>
            </p:cNvPr>
            <p:cNvGrpSpPr/>
            <p:nvPr/>
          </p:nvGrpSpPr>
          <p:grpSpPr>
            <a:xfrm>
              <a:off x="700736" y="3636595"/>
              <a:ext cx="1220112" cy="344537"/>
              <a:chOff x="2027378" y="3509553"/>
              <a:chExt cx="1220112" cy="344537"/>
            </a:xfrm>
          </p:grpSpPr>
          <p:sp>
            <p:nvSpPr>
              <p:cNvPr id="56" name="Rectangle 55">
                <a:extLst>
                  <a:ext uri="{FF2B5EF4-FFF2-40B4-BE49-F238E27FC236}">
                    <a16:creationId xmlns:a16="http://schemas.microsoft.com/office/drawing/2014/main" id="{D4E30CF1-B582-A619-EEE8-03DA1EF38A92}"/>
                  </a:ext>
                </a:extLst>
              </p:cNvPr>
              <p:cNvSpPr/>
              <p:nvPr/>
            </p:nvSpPr>
            <p:spPr>
              <a:xfrm>
                <a:off x="2027378" y="3553644"/>
                <a:ext cx="1220112" cy="269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63D0F2-0D68-AA55-72AD-DFB53CC80D86}"/>
                  </a:ext>
                </a:extLst>
              </p:cNvPr>
              <p:cNvSpPr txBox="1"/>
              <p:nvPr/>
            </p:nvSpPr>
            <p:spPr>
              <a:xfrm>
                <a:off x="2027378" y="3509553"/>
                <a:ext cx="1220112" cy="344537"/>
              </a:xfrm>
              <a:prstGeom prst="rect">
                <a:avLst/>
              </a:prstGeom>
              <a:noFill/>
            </p:spPr>
            <p:txBody>
              <a:bodyPr wrap="square" rtlCol="0">
                <a:spAutoFit/>
              </a:bodyPr>
              <a:lstStyle/>
              <a:p>
                <a:pPr algn="ctr"/>
                <a:r>
                  <a:rPr lang="en-US" sz="1400">
                    <a:latin typeface="Rockwell" panose="02060603020205020403" pitchFamily="18" charset="77"/>
                  </a:rPr>
                  <a:t>Retailers</a:t>
                </a:r>
              </a:p>
            </p:txBody>
          </p:sp>
        </p:grpSp>
        <p:pic>
          <p:nvPicPr>
            <p:cNvPr id="52" name="Picture 51">
              <a:extLst>
                <a:ext uri="{FF2B5EF4-FFF2-40B4-BE49-F238E27FC236}">
                  <a16:creationId xmlns:a16="http://schemas.microsoft.com/office/drawing/2014/main" id="{A093F67F-A37C-3AEA-7AB8-5DB643F13B32}"/>
                </a:ext>
              </a:extLst>
            </p:cNvPr>
            <p:cNvPicPr>
              <a:picLocks noChangeAspect="1"/>
            </p:cNvPicPr>
            <p:nvPr/>
          </p:nvPicPr>
          <p:blipFill rotWithShape="1">
            <a:blip r:embed="rId3"/>
            <a:srcRect l="951" r="11204"/>
            <a:stretch/>
          </p:blipFill>
          <p:spPr>
            <a:xfrm>
              <a:off x="882653" y="2916674"/>
              <a:ext cx="878696" cy="737056"/>
            </a:xfrm>
            <a:prstGeom prst="rect">
              <a:avLst/>
            </a:prstGeom>
          </p:spPr>
        </p:pic>
      </p:grpSp>
      <p:grpSp>
        <p:nvGrpSpPr>
          <p:cNvPr id="13" name="Group 12">
            <a:extLst>
              <a:ext uri="{FF2B5EF4-FFF2-40B4-BE49-F238E27FC236}">
                <a16:creationId xmlns:a16="http://schemas.microsoft.com/office/drawing/2014/main" id="{FD9CC823-A9BC-AF7D-3C79-E8C2B707FEAD}"/>
              </a:ext>
            </a:extLst>
          </p:cNvPr>
          <p:cNvGrpSpPr/>
          <p:nvPr/>
        </p:nvGrpSpPr>
        <p:grpSpPr>
          <a:xfrm>
            <a:off x="840015" y="5688693"/>
            <a:ext cx="1089935" cy="751586"/>
            <a:chOff x="518960" y="4753700"/>
            <a:chExt cx="1602872" cy="1105292"/>
          </a:xfrm>
        </p:grpSpPr>
        <p:pic>
          <p:nvPicPr>
            <p:cNvPr id="54" name="Picture 53">
              <a:extLst>
                <a:ext uri="{FF2B5EF4-FFF2-40B4-BE49-F238E27FC236}">
                  <a16:creationId xmlns:a16="http://schemas.microsoft.com/office/drawing/2014/main" id="{2658C31C-4466-DCE6-D1C2-6F99A0901F64}"/>
                </a:ext>
              </a:extLst>
            </p:cNvPr>
            <p:cNvPicPr>
              <a:picLocks noChangeAspect="1"/>
            </p:cNvPicPr>
            <p:nvPr/>
          </p:nvPicPr>
          <p:blipFill>
            <a:blip r:embed="rId4"/>
            <a:srcRect/>
            <a:stretch/>
          </p:blipFill>
          <p:spPr>
            <a:xfrm>
              <a:off x="634822" y="4753700"/>
              <a:ext cx="1364080" cy="605223"/>
            </a:xfrm>
            <a:prstGeom prst="rect">
              <a:avLst/>
            </a:prstGeom>
          </p:spPr>
        </p:pic>
        <p:grpSp>
          <p:nvGrpSpPr>
            <p:cNvPr id="57" name="Group 56">
              <a:extLst>
                <a:ext uri="{FF2B5EF4-FFF2-40B4-BE49-F238E27FC236}">
                  <a16:creationId xmlns:a16="http://schemas.microsoft.com/office/drawing/2014/main" id="{22BE084F-95EA-7287-5300-3D0B5772CF41}"/>
                </a:ext>
              </a:extLst>
            </p:cNvPr>
            <p:cNvGrpSpPr/>
            <p:nvPr/>
          </p:nvGrpSpPr>
          <p:grpSpPr>
            <a:xfrm>
              <a:off x="518960" y="5406371"/>
              <a:ext cx="1602872" cy="452621"/>
              <a:chOff x="7268010" y="2720870"/>
              <a:chExt cx="3905591" cy="452621"/>
            </a:xfrm>
          </p:grpSpPr>
          <p:sp>
            <p:nvSpPr>
              <p:cNvPr id="47" name="Rectangle 46">
                <a:extLst>
                  <a:ext uri="{FF2B5EF4-FFF2-40B4-BE49-F238E27FC236}">
                    <a16:creationId xmlns:a16="http://schemas.microsoft.com/office/drawing/2014/main" id="{1DD33FA1-201F-632B-DBB9-0952DA975141}"/>
                  </a:ext>
                </a:extLst>
              </p:cNvPr>
              <p:cNvSpPr/>
              <p:nvPr/>
            </p:nvSpPr>
            <p:spPr>
              <a:xfrm>
                <a:off x="7268010" y="2759859"/>
                <a:ext cx="3905591" cy="365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DEB9331-E3E9-AD92-4416-07DAC9E64C3B}"/>
                  </a:ext>
                </a:extLst>
              </p:cNvPr>
              <p:cNvSpPr txBox="1"/>
              <p:nvPr/>
            </p:nvSpPr>
            <p:spPr>
              <a:xfrm>
                <a:off x="7268010" y="2720870"/>
                <a:ext cx="3905591" cy="452621"/>
              </a:xfrm>
              <a:prstGeom prst="rect">
                <a:avLst/>
              </a:prstGeom>
              <a:noFill/>
            </p:spPr>
            <p:txBody>
              <a:bodyPr wrap="square" rtlCol="0">
                <a:spAutoFit/>
              </a:bodyPr>
              <a:lstStyle/>
              <a:p>
                <a:pPr algn="ctr"/>
                <a:r>
                  <a:rPr lang="en-US" sz="1400">
                    <a:latin typeface="Rockwell" panose="02060603020205020403" pitchFamily="18" charset="77"/>
                  </a:rPr>
                  <a:t>Suppliers</a:t>
                </a:r>
              </a:p>
            </p:txBody>
          </p:sp>
        </p:grpSp>
      </p:grpSp>
      <p:sp>
        <p:nvSpPr>
          <p:cNvPr id="36" name="TextBox 35">
            <a:extLst>
              <a:ext uri="{FF2B5EF4-FFF2-40B4-BE49-F238E27FC236}">
                <a16:creationId xmlns:a16="http://schemas.microsoft.com/office/drawing/2014/main" id="{2B0961FD-657A-13C6-3905-1948FD56039F}"/>
              </a:ext>
            </a:extLst>
          </p:cNvPr>
          <p:cNvSpPr txBox="1"/>
          <p:nvPr/>
        </p:nvSpPr>
        <p:spPr>
          <a:xfrm>
            <a:off x="9384030" y="5125474"/>
            <a:ext cx="2244399" cy="523220"/>
          </a:xfrm>
          <a:prstGeom prst="rect">
            <a:avLst/>
          </a:prstGeom>
        </p:spPr>
        <p:txBody>
          <a:bodyPr wrap="square" rtlCol="0">
            <a:spAutoFit/>
          </a:bodyPr>
          <a:lstStyle/>
          <a:p>
            <a:pPr algn="ctr"/>
            <a:r>
              <a:rPr lang="en-US" sz="1400">
                <a:effectLst/>
                <a:latin typeface="Gadugi" panose="020B0502040204020203" pitchFamily="34" charset="0"/>
                <a:ea typeface="Gadugi" panose="020B0502040204020203" pitchFamily="34" charset="0"/>
              </a:rPr>
              <a:t>have in-house training &amp; development programs</a:t>
            </a:r>
          </a:p>
        </p:txBody>
      </p:sp>
      <p:sp>
        <p:nvSpPr>
          <p:cNvPr id="21" name="TextBox 20">
            <a:extLst>
              <a:ext uri="{FF2B5EF4-FFF2-40B4-BE49-F238E27FC236}">
                <a16:creationId xmlns:a16="http://schemas.microsoft.com/office/drawing/2014/main" id="{6A8CFB80-358B-CDED-F36C-F984FB195882}"/>
              </a:ext>
            </a:extLst>
          </p:cNvPr>
          <p:cNvSpPr txBox="1"/>
          <p:nvPr/>
        </p:nvSpPr>
        <p:spPr>
          <a:xfrm>
            <a:off x="7461014" y="5017752"/>
            <a:ext cx="1874973" cy="738664"/>
          </a:xfrm>
          <a:prstGeom prst="rect">
            <a:avLst/>
          </a:prstGeom>
          <a:noFill/>
        </p:spPr>
        <p:txBody>
          <a:bodyPr wrap="square" rtlCol="0">
            <a:spAutoFit/>
          </a:bodyPr>
          <a:lstStyle/>
          <a:p>
            <a:pPr algn="ctr"/>
            <a:r>
              <a:rPr lang="en-US" sz="1400">
                <a:effectLst/>
                <a:latin typeface="Gadugi" panose="020B0502040204020203" pitchFamily="34" charset="0"/>
                <a:ea typeface="Gadugi" panose="020B0502040204020203" pitchFamily="34" charset="0"/>
              </a:rPr>
              <a:t>have established goals/timelines for increasing diversity</a:t>
            </a:r>
          </a:p>
        </p:txBody>
      </p:sp>
      <p:pic>
        <p:nvPicPr>
          <p:cNvPr id="50" name="Content Placeholder 30">
            <a:extLst>
              <a:ext uri="{FF2B5EF4-FFF2-40B4-BE49-F238E27FC236}">
                <a16:creationId xmlns:a16="http://schemas.microsoft.com/office/drawing/2014/main" id="{E053C1CD-EFC4-F33F-7621-669199076E97}"/>
              </a:ext>
            </a:extLst>
          </p:cNvPr>
          <p:cNvPicPr>
            <a:picLocks noChangeAspect="1"/>
          </p:cNvPicPr>
          <p:nvPr/>
        </p:nvPicPr>
        <p:blipFill>
          <a:blip r:embed="rId5"/>
          <a:srcRect/>
          <a:stretch/>
        </p:blipFill>
        <p:spPr>
          <a:xfrm>
            <a:off x="1173835" y="2824296"/>
            <a:ext cx="822960" cy="822960"/>
          </a:xfrm>
          <a:prstGeom prst="rect">
            <a:avLst/>
          </a:prstGeom>
        </p:spPr>
      </p:pic>
      <p:sp>
        <p:nvSpPr>
          <p:cNvPr id="75" name="TextBox 74">
            <a:extLst>
              <a:ext uri="{FF2B5EF4-FFF2-40B4-BE49-F238E27FC236}">
                <a16:creationId xmlns:a16="http://schemas.microsoft.com/office/drawing/2014/main" id="{D7F44309-9DB7-9D5A-68A8-9C4DC362263C}"/>
              </a:ext>
            </a:extLst>
          </p:cNvPr>
          <p:cNvSpPr txBox="1"/>
          <p:nvPr/>
        </p:nvSpPr>
        <p:spPr>
          <a:xfrm>
            <a:off x="6239211" y="4505531"/>
            <a:ext cx="731520" cy="369332"/>
          </a:xfrm>
          <a:prstGeom prst="rect">
            <a:avLst/>
          </a:prstGeom>
          <a:solidFill>
            <a:schemeClr val="accent4"/>
          </a:solidFill>
        </p:spPr>
        <p:txBody>
          <a:bodyPr wrap="square" rtlCol="0">
            <a:spAutoFit/>
          </a:bodyPr>
          <a:lstStyle/>
          <a:p>
            <a:pPr algn="ctr"/>
            <a:r>
              <a:rPr lang="en-US" sz="1800" b="1">
                <a:effectLst/>
                <a:latin typeface="Gadugi" panose="020B0502040204020203" pitchFamily="34" charset="0"/>
                <a:ea typeface="Gadugi" panose="020B0502040204020203" pitchFamily="34" charset="0"/>
              </a:rPr>
              <a:t>77%</a:t>
            </a:r>
            <a:endParaRPr lang="en-US" b="1"/>
          </a:p>
        </p:txBody>
      </p:sp>
      <p:sp>
        <p:nvSpPr>
          <p:cNvPr id="79" name="TextBox 78">
            <a:extLst>
              <a:ext uri="{FF2B5EF4-FFF2-40B4-BE49-F238E27FC236}">
                <a16:creationId xmlns:a16="http://schemas.microsoft.com/office/drawing/2014/main" id="{B4345081-0FD4-85B9-2E71-3127AF6C9DA4}"/>
              </a:ext>
            </a:extLst>
          </p:cNvPr>
          <p:cNvSpPr txBox="1"/>
          <p:nvPr/>
        </p:nvSpPr>
        <p:spPr>
          <a:xfrm>
            <a:off x="8032740" y="4505531"/>
            <a:ext cx="731520" cy="369332"/>
          </a:xfrm>
          <a:prstGeom prst="rect">
            <a:avLst/>
          </a:prstGeom>
          <a:solidFill>
            <a:schemeClr val="accent4"/>
          </a:solidFill>
        </p:spPr>
        <p:txBody>
          <a:bodyPr wrap="square" rtlCol="0">
            <a:spAutoFit/>
          </a:bodyPr>
          <a:lstStyle/>
          <a:p>
            <a:pPr algn="ctr"/>
            <a:r>
              <a:rPr lang="en-US" sz="1800" b="1">
                <a:effectLst/>
                <a:latin typeface="Gadugi" panose="020B0502040204020203" pitchFamily="34" charset="0"/>
                <a:ea typeface="Gadugi" panose="020B0502040204020203" pitchFamily="34" charset="0"/>
              </a:rPr>
              <a:t>71%</a:t>
            </a:r>
            <a:endParaRPr lang="en-US" b="1"/>
          </a:p>
        </p:txBody>
      </p:sp>
      <p:sp>
        <p:nvSpPr>
          <p:cNvPr id="83" name="TextBox 82">
            <a:extLst>
              <a:ext uri="{FF2B5EF4-FFF2-40B4-BE49-F238E27FC236}">
                <a16:creationId xmlns:a16="http://schemas.microsoft.com/office/drawing/2014/main" id="{C58CD5C5-DA3C-F44F-9683-8A2D1E28991D}"/>
              </a:ext>
            </a:extLst>
          </p:cNvPr>
          <p:cNvSpPr txBox="1"/>
          <p:nvPr/>
        </p:nvSpPr>
        <p:spPr>
          <a:xfrm>
            <a:off x="10140469" y="4505531"/>
            <a:ext cx="731520" cy="369332"/>
          </a:xfrm>
          <a:prstGeom prst="rect">
            <a:avLst/>
          </a:prstGeom>
          <a:solidFill>
            <a:schemeClr val="accent4"/>
          </a:solidFill>
        </p:spPr>
        <p:txBody>
          <a:bodyPr wrap="square" rtlCol="0">
            <a:spAutoFit/>
          </a:bodyPr>
          <a:lstStyle/>
          <a:p>
            <a:pPr algn="ctr"/>
            <a:r>
              <a:rPr lang="en-US" sz="1800" b="1">
                <a:effectLst/>
                <a:latin typeface="Gadugi" panose="020B0502040204020203" pitchFamily="34" charset="0"/>
                <a:ea typeface="Gadugi" panose="020B0502040204020203" pitchFamily="34" charset="0"/>
              </a:rPr>
              <a:t>92%</a:t>
            </a:r>
            <a:endParaRPr lang="en-US" b="1"/>
          </a:p>
        </p:txBody>
      </p:sp>
      <p:sp>
        <p:nvSpPr>
          <p:cNvPr id="86" name="TextBox 85">
            <a:extLst>
              <a:ext uri="{FF2B5EF4-FFF2-40B4-BE49-F238E27FC236}">
                <a16:creationId xmlns:a16="http://schemas.microsoft.com/office/drawing/2014/main" id="{094AF7CF-4AA0-7583-F959-F7421BD35828}"/>
              </a:ext>
            </a:extLst>
          </p:cNvPr>
          <p:cNvSpPr txBox="1"/>
          <p:nvPr/>
        </p:nvSpPr>
        <p:spPr>
          <a:xfrm>
            <a:off x="10114135" y="5933071"/>
            <a:ext cx="784189" cy="369332"/>
          </a:xfrm>
          <a:prstGeom prst="rect">
            <a:avLst/>
          </a:prstGeom>
          <a:solidFill>
            <a:schemeClr val="accent5"/>
          </a:solidFill>
        </p:spPr>
        <p:txBody>
          <a:bodyPr wrap="none" rtlCol="0">
            <a:spAutoFit/>
          </a:bodyPr>
          <a:lstStyle/>
          <a:p>
            <a:pPr algn="ctr"/>
            <a:r>
              <a:rPr lang="en-US" sz="1800" b="1">
                <a:effectLst/>
                <a:latin typeface="Gadugi" panose="020B0502040204020203" pitchFamily="34" charset="0"/>
                <a:ea typeface="Gadugi" panose="020B0502040204020203" pitchFamily="34" charset="0"/>
              </a:rPr>
              <a:t>100%</a:t>
            </a:r>
            <a:endParaRPr lang="en-US" b="1"/>
          </a:p>
        </p:txBody>
      </p:sp>
      <p:sp>
        <p:nvSpPr>
          <p:cNvPr id="89" name="TextBox 88">
            <a:extLst>
              <a:ext uri="{FF2B5EF4-FFF2-40B4-BE49-F238E27FC236}">
                <a16:creationId xmlns:a16="http://schemas.microsoft.com/office/drawing/2014/main" id="{DBCA80F8-C3E9-DDF4-2400-8EDFD1565EEC}"/>
              </a:ext>
            </a:extLst>
          </p:cNvPr>
          <p:cNvSpPr txBox="1"/>
          <p:nvPr/>
        </p:nvSpPr>
        <p:spPr>
          <a:xfrm>
            <a:off x="7990919" y="5933071"/>
            <a:ext cx="815162" cy="369332"/>
          </a:xfrm>
          <a:prstGeom prst="rect">
            <a:avLst/>
          </a:prstGeom>
          <a:solidFill>
            <a:schemeClr val="accent5"/>
          </a:solidFill>
        </p:spPr>
        <p:txBody>
          <a:bodyPr wrap="square" rtlCol="0">
            <a:spAutoFit/>
          </a:bodyPr>
          <a:lstStyle/>
          <a:p>
            <a:pPr algn="ctr"/>
            <a:r>
              <a:rPr lang="en-US" b="1">
                <a:latin typeface="Gadugi" panose="020B0502040204020203" pitchFamily="34" charset="0"/>
                <a:ea typeface="Gadugi" panose="020B0502040204020203" pitchFamily="34" charset="0"/>
              </a:rPr>
              <a:t>91</a:t>
            </a:r>
            <a:r>
              <a:rPr lang="en-US" sz="1800" b="1">
                <a:effectLst/>
                <a:latin typeface="Gadugi" panose="020B0502040204020203" pitchFamily="34" charset="0"/>
                <a:ea typeface="Gadugi" panose="020B0502040204020203" pitchFamily="34" charset="0"/>
              </a:rPr>
              <a:t>%</a:t>
            </a:r>
            <a:endParaRPr lang="en-US" b="1"/>
          </a:p>
        </p:txBody>
      </p:sp>
      <p:sp>
        <p:nvSpPr>
          <p:cNvPr id="90" name="TextBox 89">
            <a:extLst>
              <a:ext uri="{FF2B5EF4-FFF2-40B4-BE49-F238E27FC236}">
                <a16:creationId xmlns:a16="http://schemas.microsoft.com/office/drawing/2014/main" id="{AE7112AB-AAF1-8A99-398F-333436CC1D75}"/>
              </a:ext>
            </a:extLst>
          </p:cNvPr>
          <p:cNvSpPr txBox="1"/>
          <p:nvPr/>
        </p:nvSpPr>
        <p:spPr>
          <a:xfrm>
            <a:off x="4383090" y="4505531"/>
            <a:ext cx="731520" cy="369332"/>
          </a:xfrm>
          <a:prstGeom prst="rect">
            <a:avLst/>
          </a:prstGeom>
          <a:solidFill>
            <a:schemeClr val="accent4"/>
          </a:solidFill>
        </p:spPr>
        <p:txBody>
          <a:bodyPr wrap="square" rtlCol="0">
            <a:spAutoFit/>
          </a:bodyPr>
          <a:lstStyle/>
          <a:p>
            <a:pPr algn="ctr"/>
            <a:r>
              <a:rPr lang="en-US" sz="1800" b="1">
                <a:effectLst/>
                <a:latin typeface="Gadugi" panose="020B0502040204020203" pitchFamily="34" charset="0"/>
                <a:ea typeface="Gadugi" panose="020B0502040204020203" pitchFamily="34" charset="0"/>
              </a:rPr>
              <a:t>88%</a:t>
            </a:r>
            <a:endParaRPr lang="en-US" b="1"/>
          </a:p>
        </p:txBody>
      </p:sp>
      <p:sp>
        <p:nvSpPr>
          <p:cNvPr id="91" name="TextBox 90">
            <a:extLst>
              <a:ext uri="{FF2B5EF4-FFF2-40B4-BE49-F238E27FC236}">
                <a16:creationId xmlns:a16="http://schemas.microsoft.com/office/drawing/2014/main" id="{2BA0FA3B-0FAF-5F3D-6008-9834A9667A75}"/>
              </a:ext>
            </a:extLst>
          </p:cNvPr>
          <p:cNvSpPr txBox="1"/>
          <p:nvPr/>
        </p:nvSpPr>
        <p:spPr>
          <a:xfrm>
            <a:off x="2435291" y="4521573"/>
            <a:ext cx="731520" cy="369332"/>
          </a:xfrm>
          <a:prstGeom prst="rect">
            <a:avLst/>
          </a:prstGeom>
          <a:solidFill>
            <a:schemeClr val="accent4"/>
          </a:solidFill>
        </p:spPr>
        <p:txBody>
          <a:bodyPr wrap="square" rtlCol="0">
            <a:spAutoFit/>
          </a:bodyPr>
          <a:lstStyle/>
          <a:p>
            <a:pPr algn="ctr"/>
            <a:r>
              <a:rPr lang="en-US" sz="1800" b="1" dirty="0">
                <a:effectLst/>
                <a:latin typeface="Gadugi" panose="020B0502040204020203" pitchFamily="34" charset="0"/>
                <a:ea typeface="Gadugi" panose="020B0502040204020203" pitchFamily="34" charset="0"/>
              </a:rPr>
              <a:t>91%</a:t>
            </a:r>
            <a:endParaRPr lang="en-US" b="1" dirty="0"/>
          </a:p>
        </p:txBody>
      </p:sp>
      <p:sp>
        <p:nvSpPr>
          <p:cNvPr id="92" name="TextBox 91">
            <a:extLst>
              <a:ext uri="{FF2B5EF4-FFF2-40B4-BE49-F238E27FC236}">
                <a16:creationId xmlns:a16="http://schemas.microsoft.com/office/drawing/2014/main" id="{2193D666-65DC-7139-6A40-723FB77CDB0D}"/>
              </a:ext>
            </a:extLst>
          </p:cNvPr>
          <p:cNvSpPr txBox="1"/>
          <p:nvPr/>
        </p:nvSpPr>
        <p:spPr>
          <a:xfrm>
            <a:off x="6197390" y="5933071"/>
            <a:ext cx="815162" cy="369332"/>
          </a:xfrm>
          <a:prstGeom prst="rect">
            <a:avLst/>
          </a:prstGeom>
          <a:solidFill>
            <a:schemeClr val="accent5"/>
          </a:solidFill>
        </p:spPr>
        <p:txBody>
          <a:bodyPr wrap="square" rtlCol="0">
            <a:spAutoFit/>
          </a:bodyPr>
          <a:lstStyle/>
          <a:p>
            <a:pPr algn="ctr"/>
            <a:r>
              <a:rPr lang="en-US" b="1">
                <a:latin typeface="Gadugi" panose="020B0502040204020203" pitchFamily="34" charset="0"/>
                <a:ea typeface="Gadugi" panose="020B0502040204020203" pitchFamily="34" charset="0"/>
              </a:rPr>
              <a:t>76</a:t>
            </a:r>
            <a:r>
              <a:rPr lang="en-US" sz="1800" b="1">
                <a:effectLst/>
                <a:latin typeface="Gadugi" panose="020B0502040204020203" pitchFamily="34" charset="0"/>
                <a:ea typeface="Gadugi" panose="020B0502040204020203" pitchFamily="34" charset="0"/>
              </a:rPr>
              <a:t>%</a:t>
            </a:r>
            <a:endParaRPr lang="en-US" b="1"/>
          </a:p>
        </p:txBody>
      </p:sp>
      <p:sp>
        <p:nvSpPr>
          <p:cNvPr id="93" name="TextBox 92">
            <a:extLst>
              <a:ext uri="{FF2B5EF4-FFF2-40B4-BE49-F238E27FC236}">
                <a16:creationId xmlns:a16="http://schemas.microsoft.com/office/drawing/2014/main" id="{47B6ACE9-6695-E39B-846F-9892F3ECCA55}"/>
              </a:ext>
            </a:extLst>
          </p:cNvPr>
          <p:cNvSpPr txBox="1"/>
          <p:nvPr/>
        </p:nvSpPr>
        <p:spPr>
          <a:xfrm>
            <a:off x="4341269" y="5933071"/>
            <a:ext cx="815162" cy="369332"/>
          </a:xfrm>
          <a:prstGeom prst="rect">
            <a:avLst/>
          </a:prstGeom>
          <a:solidFill>
            <a:schemeClr val="accent5"/>
          </a:solidFill>
        </p:spPr>
        <p:txBody>
          <a:bodyPr wrap="square" rtlCol="0">
            <a:spAutoFit/>
          </a:bodyPr>
          <a:lstStyle/>
          <a:p>
            <a:pPr algn="ctr"/>
            <a:r>
              <a:rPr lang="en-US" b="1">
                <a:latin typeface="Gadugi" panose="020B0502040204020203" pitchFamily="34" charset="0"/>
                <a:ea typeface="Gadugi" panose="020B0502040204020203" pitchFamily="34" charset="0"/>
              </a:rPr>
              <a:t>82</a:t>
            </a:r>
            <a:r>
              <a:rPr lang="en-US" sz="1800" b="1">
                <a:effectLst/>
                <a:latin typeface="Gadugi" panose="020B0502040204020203" pitchFamily="34" charset="0"/>
                <a:ea typeface="Gadugi" panose="020B0502040204020203" pitchFamily="34" charset="0"/>
              </a:rPr>
              <a:t>%</a:t>
            </a:r>
            <a:endParaRPr lang="en-US" b="1"/>
          </a:p>
        </p:txBody>
      </p:sp>
      <p:cxnSp>
        <p:nvCxnSpPr>
          <p:cNvPr id="98" name="Straight Connector 97">
            <a:extLst>
              <a:ext uri="{FF2B5EF4-FFF2-40B4-BE49-F238E27FC236}">
                <a16:creationId xmlns:a16="http://schemas.microsoft.com/office/drawing/2014/main" id="{53771F30-2F60-68B9-F3AB-CC7680358003}"/>
              </a:ext>
            </a:extLst>
          </p:cNvPr>
          <p:cNvCxnSpPr>
            <a:cxnSpLocks/>
          </p:cNvCxnSpPr>
          <p:nvPr/>
        </p:nvCxnSpPr>
        <p:spPr>
          <a:xfrm flipH="1">
            <a:off x="9364366" y="4505531"/>
            <a:ext cx="6576" cy="19347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F52FB49-A1E1-560D-627A-43073AF04667}"/>
              </a:ext>
            </a:extLst>
          </p:cNvPr>
          <p:cNvSpPr txBox="1"/>
          <p:nvPr/>
        </p:nvSpPr>
        <p:spPr>
          <a:xfrm>
            <a:off x="1021943" y="2487653"/>
            <a:ext cx="1109206" cy="292388"/>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Retailers</a:t>
            </a:r>
          </a:p>
        </p:txBody>
      </p:sp>
      <p:sp>
        <p:nvSpPr>
          <p:cNvPr id="100" name="TextBox 99">
            <a:extLst>
              <a:ext uri="{FF2B5EF4-FFF2-40B4-BE49-F238E27FC236}">
                <a16:creationId xmlns:a16="http://schemas.microsoft.com/office/drawing/2014/main" id="{512070A5-5FAD-8D31-E6DE-97241E525E06}"/>
              </a:ext>
            </a:extLst>
          </p:cNvPr>
          <p:cNvSpPr txBox="1"/>
          <p:nvPr/>
        </p:nvSpPr>
        <p:spPr>
          <a:xfrm>
            <a:off x="2831134" y="2487653"/>
            <a:ext cx="1169984" cy="292388"/>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Suppliers</a:t>
            </a:r>
          </a:p>
        </p:txBody>
      </p:sp>
      <p:sp>
        <p:nvSpPr>
          <p:cNvPr id="101" name="TextBox 100">
            <a:extLst>
              <a:ext uri="{FF2B5EF4-FFF2-40B4-BE49-F238E27FC236}">
                <a16:creationId xmlns:a16="http://schemas.microsoft.com/office/drawing/2014/main" id="{8627D0AE-44B6-1FB8-BE30-E180D53132CB}"/>
              </a:ext>
            </a:extLst>
          </p:cNvPr>
          <p:cNvSpPr txBox="1"/>
          <p:nvPr/>
        </p:nvSpPr>
        <p:spPr>
          <a:xfrm>
            <a:off x="1173835" y="3046522"/>
            <a:ext cx="841238" cy="369332"/>
          </a:xfrm>
          <a:prstGeom prst="rect">
            <a:avLst/>
          </a:prstGeom>
          <a:noFill/>
        </p:spPr>
        <p:txBody>
          <a:bodyPr wrap="square" rtlCol="0" anchor="ctr">
            <a:spAutoFit/>
          </a:bodyPr>
          <a:lstStyle/>
          <a:p>
            <a:pPr algn="ctr"/>
            <a:r>
              <a:rPr lang="en-US" b="1" spc="-50">
                <a:latin typeface="Rockwell" panose="02060603020205020403" pitchFamily="18" charset="77"/>
              </a:rPr>
              <a:t>65%</a:t>
            </a:r>
          </a:p>
        </p:txBody>
      </p:sp>
      <p:pic>
        <p:nvPicPr>
          <p:cNvPr id="102" name="Content Placeholder 30">
            <a:extLst>
              <a:ext uri="{FF2B5EF4-FFF2-40B4-BE49-F238E27FC236}">
                <a16:creationId xmlns:a16="http://schemas.microsoft.com/office/drawing/2014/main" id="{FE167350-7F5B-6CD0-A88A-B29D4F1DD8E1}"/>
              </a:ext>
            </a:extLst>
          </p:cNvPr>
          <p:cNvPicPr>
            <a:picLocks noChangeAspect="1"/>
          </p:cNvPicPr>
          <p:nvPr/>
        </p:nvPicPr>
        <p:blipFill>
          <a:blip r:embed="rId6"/>
          <a:srcRect/>
          <a:stretch/>
        </p:blipFill>
        <p:spPr>
          <a:xfrm>
            <a:off x="2982518" y="2824296"/>
            <a:ext cx="822960" cy="822960"/>
          </a:xfrm>
          <a:prstGeom prst="rect">
            <a:avLst/>
          </a:prstGeom>
        </p:spPr>
      </p:pic>
      <p:sp>
        <p:nvSpPr>
          <p:cNvPr id="103" name="TextBox 102">
            <a:extLst>
              <a:ext uri="{FF2B5EF4-FFF2-40B4-BE49-F238E27FC236}">
                <a16:creationId xmlns:a16="http://schemas.microsoft.com/office/drawing/2014/main" id="{C3EE1C5D-2B98-0A15-2A43-B58F24E0418A}"/>
              </a:ext>
            </a:extLst>
          </p:cNvPr>
          <p:cNvSpPr txBox="1"/>
          <p:nvPr/>
        </p:nvSpPr>
        <p:spPr>
          <a:xfrm>
            <a:off x="2984302" y="3046522"/>
            <a:ext cx="841238" cy="369332"/>
          </a:xfrm>
          <a:prstGeom prst="rect">
            <a:avLst/>
          </a:prstGeom>
          <a:noFill/>
        </p:spPr>
        <p:txBody>
          <a:bodyPr wrap="square" rtlCol="0" anchor="ctr">
            <a:spAutoFit/>
          </a:bodyPr>
          <a:lstStyle/>
          <a:p>
            <a:pPr algn="ctr"/>
            <a:r>
              <a:rPr lang="en-US" b="1" spc="-50">
                <a:latin typeface="Rockwell" panose="02060603020205020403" pitchFamily="18" charset="77"/>
              </a:rPr>
              <a:t>36%</a:t>
            </a:r>
          </a:p>
        </p:txBody>
      </p:sp>
      <p:pic>
        <p:nvPicPr>
          <p:cNvPr id="104" name="Content Placeholder 30">
            <a:extLst>
              <a:ext uri="{FF2B5EF4-FFF2-40B4-BE49-F238E27FC236}">
                <a16:creationId xmlns:a16="http://schemas.microsoft.com/office/drawing/2014/main" id="{8B3F8F9C-AA41-89D1-013A-42365B607A68}"/>
              </a:ext>
            </a:extLst>
          </p:cNvPr>
          <p:cNvPicPr>
            <a:picLocks noChangeAspect="1"/>
          </p:cNvPicPr>
          <p:nvPr/>
        </p:nvPicPr>
        <p:blipFill>
          <a:blip r:embed="rId7"/>
          <a:srcRect/>
          <a:stretch/>
        </p:blipFill>
        <p:spPr>
          <a:xfrm>
            <a:off x="8547982" y="2810385"/>
            <a:ext cx="822960" cy="822960"/>
          </a:xfrm>
          <a:prstGeom prst="rect">
            <a:avLst/>
          </a:prstGeom>
        </p:spPr>
      </p:pic>
      <p:sp>
        <p:nvSpPr>
          <p:cNvPr id="105" name="TextBox 104">
            <a:extLst>
              <a:ext uri="{FF2B5EF4-FFF2-40B4-BE49-F238E27FC236}">
                <a16:creationId xmlns:a16="http://schemas.microsoft.com/office/drawing/2014/main" id="{F58CE16A-945A-AC86-9D5E-B366695F84AF}"/>
              </a:ext>
            </a:extLst>
          </p:cNvPr>
          <p:cNvSpPr txBox="1"/>
          <p:nvPr/>
        </p:nvSpPr>
        <p:spPr>
          <a:xfrm>
            <a:off x="8396090" y="2479167"/>
            <a:ext cx="1109206" cy="292388"/>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Retailers</a:t>
            </a:r>
          </a:p>
        </p:txBody>
      </p:sp>
      <p:sp>
        <p:nvSpPr>
          <p:cNvPr id="106" name="TextBox 105">
            <a:extLst>
              <a:ext uri="{FF2B5EF4-FFF2-40B4-BE49-F238E27FC236}">
                <a16:creationId xmlns:a16="http://schemas.microsoft.com/office/drawing/2014/main" id="{FE4890D4-7EDF-B331-C741-D4A632F1EE18}"/>
              </a:ext>
            </a:extLst>
          </p:cNvPr>
          <p:cNvSpPr txBox="1"/>
          <p:nvPr/>
        </p:nvSpPr>
        <p:spPr>
          <a:xfrm>
            <a:off x="10222534" y="2479167"/>
            <a:ext cx="1169984" cy="292388"/>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Suppliers</a:t>
            </a:r>
          </a:p>
        </p:txBody>
      </p:sp>
      <p:sp>
        <p:nvSpPr>
          <p:cNvPr id="107" name="TextBox 106">
            <a:extLst>
              <a:ext uri="{FF2B5EF4-FFF2-40B4-BE49-F238E27FC236}">
                <a16:creationId xmlns:a16="http://schemas.microsoft.com/office/drawing/2014/main" id="{7539ED33-BBF7-4189-F99E-6AD43DE54EB9}"/>
              </a:ext>
            </a:extLst>
          </p:cNvPr>
          <p:cNvSpPr txBox="1"/>
          <p:nvPr/>
        </p:nvSpPr>
        <p:spPr>
          <a:xfrm>
            <a:off x="8547982" y="3032611"/>
            <a:ext cx="841238" cy="369332"/>
          </a:xfrm>
          <a:prstGeom prst="rect">
            <a:avLst/>
          </a:prstGeom>
          <a:noFill/>
        </p:spPr>
        <p:txBody>
          <a:bodyPr wrap="square" rtlCol="0" anchor="ctr">
            <a:spAutoFit/>
          </a:bodyPr>
          <a:lstStyle/>
          <a:p>
            <a:pPr algn="ctr"/>
            <a:r>
              <a:rPr lang="en-US" b="1" spc="-50">
                <a:latin typeface="Rockwell" panose="02060603020205020403" pitchFamily="18" charset="77"/>
              </a:rPr>
              <a:t>70%</a:t>
            </a:r>
          </a:p>
        </p:txBody>
      </p:sp>
      <p:pic>
        <p:nvPicPr>
          <p:cNvPr id="108" name="Content Placeholder 30">
            <a:extLst>
              <a:ext uri="{FF2B5EF4-FFF2-40B4-BE49-F238E27FC236}">
                <a16:creationId xmlns:a16="http://schemas.microsoft.com/office/drawing/2014/main" id="{9CF9D5D0-8F7D-0AAE-4715-B5BF0EE58276}"/>
              </a:ext>
            </a:extLst>
          </p:cNvPr>
          <p:cNvPicPr>
            <a:picLocks noChangeAspect="1"/>
          </p:cNvPicPr>
          <p:nvPr/>
        </p:nvPicPr>
        <p:blipFill>
          <a:blip r:embed="rId8"/>
          <a:srcRect/>
          <a:stretch/>
        </p:blipFill>
        <p:spPr>
          <a:xfrm>
            <a:off x="10373918" y="2810385"/>
            <a:ext cx="822960" cy="822960"/>
          </a:xfrm>
          <a:prstGeom prst="rect">
            <a:avLst/>
          </a:prstGeom>
        </p:spPr>
      </p:pic>
      <p:sp>
        <p:nvSpPr>
          <p:cNvPr id="109" name="TextBox 108">
            <a:extLst>
              <a:ext uri="{FF2B5EF4-FFF2-40B4-BE49-F238E27FC236}">
                <a16:creationId xmlns:a16="http://schemas.microsoft.com/office/drawing/2014/main" id="{6C33C7BE-4681-CD08-2A28-29DCCB70EA84}"/>
              </a:ext>
            </a:extLst>
          </p:cNvPr>
          <p:cNvSpPr txBox="1"/>
          <p:nvPr/>
        </p:nvSpPr>
        <p:spPr>
          <a:xfrm>
            <a:off x="10375702" y="3032611"/>
            <a:ext cx="841238" cy="369332"/>
          </a:xfrm>
          <a:prstGeom prst="rect">
            <a:avLst/>
          </a:prstGeom>
          <a:noFill/>
        </p:spPr>
        <p:txBody>
          <a:bodyPr wrap="square" rtlCol="0" anchor="ctr">
            <a:spAutoFit/>
          </a:bodyPr>
          <a:lstStyle/>
          <a:p>
            <a:pPr algn="ctr"/>
            <a:r>
              <a:rPr lang="en-US" b="1" spc="-50">
                <a:latin typeface="Rockwell" panose="02060603020205020403" pitchFamily="18" charset="77"/>
              </a:rPr>
              <a:t>83%</a:t>
            </a:r>
          </a:p>
        </p:txBody>
      </p:sp>
      <p:grpSp>
        <p:nvGrpSpPr>
          <p:cNvPr id="114" name="Group 113">
            <a:extLst>
              <a:ext uri="{FF2B5EF4-FFF2-40B4-BE49-F238E27FC236}">
                <a16:creationId xmlns:a16="http://schemas.microsoft.com/office/drawing/2014/main" id="{B6BC8F96-F25C-90E5-36F0-17785BD8A96D}"/>
              </a:ext>
            </a:extLst>
          </p:cNvPr>
          <p:cNvGrpSpPr/>
          <p:nvPr/>
        </p:nvGrpSpPr>
        <p:grpSpPr>
          <a:xfrm>
            <a:off x="4628273" y="2941880"/>
            <a:ext cx="3191782" cy="682135"/>
            <a:chOff x="4700960" y="3096369"/>
            <a:chExt cx="3191782" cy="682135"/>
          </a:xfrm>
        </p:grpSpPr>
        <p:sp>
          <p:nvSpPr>
            <p:cNvPr id="10" name="TextBox 9">
              <a:extLst>
                <a:ext uri="{FF2B5EF4-FFF2-40B4-BE49-F238E27FC236}">
                  <a16:creationId xmlns:a16="http://schemas.microsoft.com/office/drawing/2014/main" id="{4DDB55C3-D9F0-4BAD-A0DD-1A3BE12A9A91}"/>
                </a:ext>
              </a:extLst>
            </p:cNvPr>
            <p:cNvSpPr txBox="1"/>
            <p:nvPr/>
          </p:nvSpPr>
          <p:spPr>
            <a:xfrm>
              <a:off x="4700960" y="3470727"/>
              <a:ext cx="1332761" cy="307777"/>
            </a:xfrm>
            <a:prstGeom prst="rect">
              <a:avLst/>
            </a:prstGeom>
            <a:noFill/>
          </p:spPr>
          <p:txBody>
            <a:bodyPr wrap="square" rtlCol="0">
              <a:spAutoFit/>
            </a:bodyPr>
            <a:lstStyle/>
            <a:p>
              <a:pPr algn="ctr"/>
              <a:r>
                <a:rPr lang="en-US" sz="1400">
                  <a:latin typeface="Gadugi" panose="020B0502040204020203" pitchFamily="34" charset="0"/>
                  <a:ea typeface="Gadugi" panose="020B0502040204020203" pitchFamily="34" charset="0"/>
                </a:rPr>
                <a:t>per employee</a:t>
              </a:r>
            </a:p>
          </p:txBody>
        </p:sp>
        <p:sp>
          <p:nvSpPr>
            <p:cNvPr id="29" name="TextBox 28">
              <a:extLst>
                <a:ext uri="{FF2B5EF4-FFF2-40B4-BE49-F238E27FC236}">
                  <a16:creationId xmlns:a16="http://schemas.microsoft.com/office/drawing/2014/main" id="{4A3B6C97-9918-6136-AD98-7E30E26708F3}"/>
                </a:ext>
              </a:extLst>
            </p:cNvPr>
            <p:cNvSpPr txBox="1"/>
            <p:nvPr/>
          </p:nvSpPr>
          <p:spPr>
            <a:xfrm>
              <a:off x="6421357" y="3447003"/>
              <a:ext cx="1471385" cy="307777"/>
            </a:xfrm>
            <a:prstGeom prst="rect">
              <a:avLst/>
            </a:prstGeom>
            <a:noFill/>
          </p:spPr>
          <p:txBody>
            <a:bodyPr wrap="square" rtlCol="0">
              <a:spAutoFit/>
            </a:bodyPr>
            <a:lstStyle/>
            <a:p>
              <a:pPr algn="ctr"/>
              <a:r>
                <a:rPr lang="en-US" sz="1400">
                  <a:latin typeface="Gadugi" panose="020B0502040204020203" pitchFamily="34" charset="0"/>
                  <a:ea typeface="Gadugi" panose="020B0502040204020203" pitchFamily="34" charset="0"/>
                </a:rPr>
                <a:t>per employee</a:t>
              </a:r>
            </a:p>
          </p:txBody>
        </p:sp>
        <p:sp>
          <p:nvSpPr>
            <p:cNvPr id="110" name="TextBox 109">
              <a:extLst>
                <a:ext uri="{FF2B5EF4-FFF2-40B4-BE49-F238E27FC236}">
                  <a16:creationId xmlns:a16="http://schemas.microsoft.com/office/drawing/2014/main" id="{2A5D73C3-D889-A4D4-C114-44AA9291E3A2}"/>
                </a:ext>
              </a:extLst>
            </p:cNvPr>
            <p:cNvSpPr txBox="1"/>
            <p:nvPr/>
          </p:nvSpPr>
          <p:spPr>
            <a:xfrm>
              <a:off x="4787057" y="3096369"/>
              <a:ext cx="1160566" cy="369332"/>
            </a:xfrm>
            <a:prstGeom prst="rect">
              <a:avLst/>
            </a:prstGeom>
            <a:solidFill>
              <a:schemeClr val="accent4"/>
            </a:solidFill>
          </p:spPr>
          <p:txBody>
            <a:bodyPr wrap="square" rtlCol="0">
              <a:spAutoFit/>
            </a:bodyPr>
            <a:lstStyle/>
            <a:p>
              <a:pPr algn="ctr"/>
              <a:r>
                <a:rPr lang="en-US" sz="1800" b="1">
                  <a:effectLst/>
                  <a:latin typeface="Gadugi" panose="020B0502040204020203" pitchFamily="34" charset="0"/>
                  <a:ea typeface="Gadugi" panose="020B0502040204020203" pitchFamily="34" charset="0"/>
                </a:rPr>
                <a:t>$500</a:t>
              </a:r>
              <a:endParaRPr lang="en-US" b="1"/>
            </a:p>
          </p:txBody>
        </p:sp>
        <p:sp>
          <p:nvSpPr>
            <p:cNvPr id="111" name="TextBox 110">
              <a:extLst>
                <a:ext uri="{FF2B5EF4-FFF2-40B4-BE49-F238E27FC236}">
                  <a16:creationId xmlns:a16="http://schemas.microsoft.com/office/drawing/2014/main" id="{5C0B0A32-F2E0-D283-ED93-96C9607A2AB1}"/>
                </a:ext>
              </a:extLst>
            </p:cNvPr>
            <p:cNvSpPr txBox="1"/>
            <p:nvPr/>
          </p:nvSpPr>
          <p:spPr>
            <a:xfrm>
              <a:off x="6576766" y="3096369"/>
              <a:ext cx="1160566" cy="369332"/>
            </a:xfrm>
            <a:prstGeom prst="rect">
              <a:avLst/>
            </a:prstGeom>
            <a:solidFill>
              <a:schemeClr val="accent5"/>
            </a:solidFill>
          </p:spPr>
          <p:txBody>
            <a:bodyPr wrap="square" rtlCol="0">
              <a:spAutoFit/>
            </a:bodyPr>
            <a:lstStyle/>
            <a:p>
              <a:pPr algn="ctr"/>
              <a:r>
                <a:rPr lang="en-US" sz="1800" b="1">
                  <a:effectLst/>
                  <a:latin typeface="Gadugi" panose="020B0502040204020203" pitchFamily="34" charset="0"/>
                  <a:ea typeface="Gadugi" panose="020B0502040204020203" pitchFamily="34" charset="0"/>
                </a:rPr>
                <a:t>$1,400</a:t>
              </a:r>
              <a:endParaRPr lang="en-US" b="1"/>
            </a:p>
          </p:txBody>
        </p:sp>
      </p:grpSp>
      <p:sp>
        <p:nvSpPr>
          <p:cNvPr id="112" name="TextBox 111">
            <a:extLst>
              <a:ext uri="{FF2B5EF4-FFF2-40B4-BE49-F238E27FC236}">
                <a16:creationId xmlns:a16="http://schemas.microsoft.com/office/drawing/2014/main" id="{10467126-7ABC-F6B5-4911-928F03E873F9}"/>
              </a:ext>
            </a:extLst>
          </p:cNvPr>
          <p:cNvSpPr txBox="1"/>
          <p:nvPr/>
        </p:nvSpPr>
        <p:spPr>
          <a:xfrm>
            <a:off x="4747167" y="2491770"/>
            <a:ext cx="1109206" cy="292388"/>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Retailers</a:t>
            </a:r>
          </a:p>
        </p:txBody>
      </p:sp>
      <p:sp>
        <p:nvSpPr>
          <p:cNvPr id="113" name="TextBox 112">
            <a:extLst>
              <a:ext uri="{FF2B5EF4-FFF2-40B4-BE49-F238E27FC236}">
                <a16:creationId xmlns:a16="http://schemas.microsoft.com/office/drawing/2014/main" id="{5B228B3F-D3EF-EB0C-F1A3-A0A3A0AA8AAF}"/>
              </a:ext>
            </a:extLst>
          </p:cNvPr>
          <p:cNvSpPr txBox="1"/>
          <p:nvPr/>
        </p:nvSpPr>
        <p:spPr>
          <a:xfrm>
            <a:off x="6491332" y="2485084"/>
            <a:ext cx="1169984" cy="292388"/>
          </a:xfrm>
          <a:prstGeom prst="rect">
            <a:avLst/>
          </a:prstGeom>
          <a:noFill/>
        </p:spPr>
        <p:txBody>
          <a:bodyPr wrap="square" rtlCol="0">
            <a:spAutoFit/>
          </a:bodyPr>
          <a:lstStyle/>
          <a:p>
            <a:pPr marL="0" marR="0" algn="ctr">
              <a:spcBef>
                <a:spcPts val="0"/>
              </a:spcBef>
              <a:spcAft>
                <a:spcPts val="0"/>
              </a:spcAft>
            </a:pPr>
            <a:r>
              <a:rPr lang="en-US" sz="1300" b="1">
                <a:latin typeface="Gadugi" panose="020B0502040204020203" pitchFamily="34" charset="0"/>
                <a:ea typeface="Gadugi" panose="020B0502040204020203" pitchFamily="34" charset="0"/>
              </a:rPr>
              <a:t>Suppliers</a:t>
            </a:r>
          </a:p>
        </p:txBody>
      </p:sp>
      <p:cxnSp>
        <p:nvCxnSpPr>
          <p:cNvPr id="124" name="Straight Connector 123">
            <a:extLst>
              <a:ext uri="{FF2B5EF4-FFF2-40B4-BE49-F238E27FC236}">
                <a16:creationId xmlns:a16="http://schemas.microsoft.com/office/drawing/2014/main" id="{535160DE-2BA0-C90C-68A9-2915E9BF2DD3}"/>
              </a:ext>
            </a:extLst>
          </p:cNvPr>
          <p:cNvCxnSpPr>
            <a:cxnSpLocks/>
          </p:cNvCxnSpPr>
          <p:nvPr/>
        </p:nvCxnSpPr>
        <p:spPr>
          <a:xfrm flipH="1">
            <a:off x="7456053" y="4505531"/>
            <a:ext cx="6576" cy="19347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5423866-054C-0364-AA16-76030C2F618C}"/>
              </a:ext>
            </a:extLst>
          </p:cNvPr>
          <p:cNvCxnSpPr>
            <a:cxnSpLocks/>
          </p:cNvCxnSpPr>
          <p:nvPr/>
        </p:nvCxnSpPr>
        <p:spPr>
          <a:xfrm flipH="1">
            <a:off x="5733270" y="4505531"/>
            <a:ext cx="6576" cy="19347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18BCF4-6B55-74F2-9D1D-2DD96FC22281}"/>
              </a:ext>
            </a:extLst>
          </p:cNvPr>
          <p:cNvCxnSpPr>
            <a:cxnSpLocks/>
          </p:cNvCxnSpPr>
          <p:nvPr/>
        </p:nvCxnSpPr>
        <p:spPr>
          <a:xfrm flipH="1">
            <a:off x="3771948" y="4505531"/>
            <a:ext cx="6576" cy="19347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A57AA8-E8E3-31DC-60B0-0DE069DF2744}"/>
              </a:ext>
            </a:extLst>
          </p:cNvPr>
          <p:cNvSpPr txBox="1"/>
          <p:nvPr/>
        </p:nvSpPr>
        <p:spPr>
          <a:xfrm>
            <a:off x="2393470" y="5933071"/>
            <a:ext cx="815162" cy="369332"/>
          </a:xfrm>
          <a:prstGeom prst="rect">
            <a:avLst/>
          </a:prstGeom>
          <a:solidFill>
            <a:schemeClr val="accent5"/>
          </a:solidFill>
        </p:spPr>
        <p:txBody>
          <a:bodyPr wrap="square" rtlCol="0">
            <a:spAutoFit/>
          </a:bodyPr>
          <a:lstStyle/>
          <a:p>
            <a:pPr algn="ctr"/>
            <a:r>
              <a:rPr lang="en-US" b="1">
                <a:latin typeface="Gadugi" panose="020B0502040204020203" pitchFamily="34" charset="0"/>
                <a:ea typeface="Gadugi" panose="020B0502040204020203" pitchFamily="34" charset="0"/>
              </a:rPr>
              <a:t>95</a:t>
            </a:r>
            <a:r>
              <a:rPr lang="en-US" sz="1800" b="1">
                <a:effectLst/>
                <a:latin typeface="Gadugi" panose="020B0502040204020203" pitchFamily="34" charset="0"/>
                <a:ea typeface="Gadugi" panose="020B0502040204020203" pitchFamily="34" charset="0"/>
              </a:rPr>
              <a:t>%</a:t>
            </a:r>
            <a:endParaRPr lang="en-US" b="1"/>
          </a:p>
        </p:txBody>
      </p:sp>
    </p:spTree>
    <p:extLst>
      <p:ext uri="{BB962C8B-B14F-4D97-AF65-F5344CB8AC3E}">
        <p14:creationId xmlns:p14="http://schemas.microsoft.com/office/powerpoint/2010/main" val="80423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5E02977C-4674-21E2-A8B8-823ABEC6EB31}"/>
              </a:ext>
            </a:extLst>
          </p:cNvPr>
          <p:cNvSpPr/>
          <p:nvPr/>
        </p:nvSpPr>
        <p:spPr>
          <a:xfrm>
            <a:off x="694459" y="1699165"/>
            <a:ext cx="3631140" cy="5158835"/>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6" name="TextBox 95">
            <a:extLst>
              <a:ext uri="{FF2B5EF4-FFF2-40B4-BE49-F238E27FC236}">
                <a16:creationId xmlns:a16="http://schemas.microsoft.com/office/drawing/2014/main" id="{7997A0EF-1DDB-0935-B275-B722B882E4B5}"/>
              </a:ext>
            </a:extLst>
          </p:cNvPr>
          <p:cNvSpPr txBox="1"/>
          <p:nvPr/>
        </p:nvSpPr>
        <p:spPr>
          <a:xfrm>
            <a:off x="707839" y="1898452"/>
            <a:ext cx="3617760" cy="769441"/>
          </a:xfrm>
          <a:prstGeom prst="rect">
            <a:avLst/>
          </a:prstGeom>
          <a:noFill/>
        </p:spPr>
        <p:txBody>
          <a:bodyPr wrap="square" rtlCol="0">
            <a:spAutoFit/>
          </a:bodyPr>
          <a:lstStyle/>
          <a:p>
            <a:pPr marR="0" algn="ctr">
              <a:spcBef>
                <a:spcPts val="0"/>
              </a:spcBef>
              <a:spcAft>
                <a:spcPts val="0"/>
              </a:spcAft>
            </a:pPr>
            <a:r>
              <a:rPr lang="en-US" sz="2200">
                <a:latin typeface="Rockwell" panose="02060603020205020403" pitchFamily="18" charset="77"/>
                <a:ea typeface="Gadugi" panose="020B0502040204020203" pitchFamily="34" charset="0"/>
              </a:rPr>
              <a:t>Supply Chain Resilience </a:t>
            </a:r>
            <a:br>
              <a:rPr lang="en-US" sz="2200">
                <a:latin typeface="Rockwell" panose="02060603020205020403" pitchFamily="18" charset="77"/>
                <a:ea typeface="Gadugi" panose="020B0502040204020203" pitchFamily="34" charset="0"/>
              </a:rPr>
            </a:br>
            <a:r>
              <a:rPr lang="en-US" sz="2200">
                <a:latin typeface="Rockwell" panose="02060603020205020403" pitchFamily="18" charset="77"/>
                <a:ea typeface="Gadugi" panose="020B0502040204020203" pitchFamily="34" charset="0"/>
              </a:rPr>
              <a:t>Is Improving</a:t>
            </a:r>
          </a:p>
        </p:txBody>
      </p:sp>
      <p:sp>
        <p:nvSpPr>
          <p:cNvPr id="2" name="Title 1">
            <a:extLst>
              <a:ext uri="{FF2B5EF4-FFF2-40B4-BE49-F238E27FC236}">
                <a16:creationId xmlns:a16="http://schemas.microsoft.com/office/drawing/2014/main" id="{9902D6C6-16E8-DFC7-5E2C-AFC15F919458}"/>
              </a:ext>
            </a:extLst>
          </p:cNvPr>
          <p:cNvSpPr>
            <a:spLocks noGrp="1"/>
          </p:cNvSpPr>
          <p:nvPr>
            <p:ph type="title"/>
          </p:nvPr>
        </p:nvSpPr>
        <p:spPr/>
        <p:txBody>
          <a:bodyPr/>
          <a:lstStyle/>
          <a:p>
            <a:r>
              <a:rPr lang="en-US"/>
              <a:t>SUPPLY CHAIN RESILIENCY, EFFICIENCY IMPROVING </a:t>
            </a:r>
          </a:p>
        </p:txBody>
      </p:sp>
      <p:sp>
        <p:nvSpPr>
          <p:cNvPr id="3" name="TextBox 2">
            <a:extLst>
              <a:ext uri="{FF2B5EF4-FFF2-40B4-BE49-F238E27FC236}">
                <a16:creationId xmlns:a16="http://schemas.microsoft.com/office/drawing/2014/main" id="{47D6DCF3-AFF0-4090-F275-92AD5F5DBD70}"/>
              </a:ext>
            </a:extLst>
          </p:cNvPr>
          <p:cNvSpPr txBox="1"/>
          <p:nvPr/>
        </p:nvSpPr>
        <p:spPr>
          <a:xfrm>
            <a:off x="4256605" y="4597769"/>
            <a:ext cx="3356266" cy="800219"/>
          </a:xfrm>
          <a:prstGeom prst="rect">
            <a:avLst/>
          </a:prstGeom>
          <a:noFill/>
        </p:spPr>
        <p:txBody>
          <a:bodyPr wrap="square" rtlCol="0">
            <a:spAutoFit/>
          </a:bodyPr>
          <a:lstStyle/>
          <a:p>
            <a:pPr algn="ctr"/>
            <a:r>
              <a:rPr lang="en-US">
                <a:latin typeface="Gadugi" panose="020B0502040204020203" pitchFamily="34" charset="0"/>
                <a:ea typeface="Gadugi" panose="020B0502040204020203" pitchFamily="34" charset="0"/>
              </a:rPr>
              <a:t>Historical Average</a:t>
            </a:r>
          </a:p>
          <a:p>
            <a:pPr algn="ctr"/>
            <a:r>
              <a:rPr lang="en-US" sz="2800" b="1" spc="-100">
                <a:solidFill>
                  <a:schemeClr val="accent1"/>
                </a:solidFill>
                <a:latin typeface="Rockwell" panose="02060603020205020403" pitchFamily="18" charset="77"/>
                <a:ea typeface="Gadugi" panose="020B0502040204020203" pitchFamily="34" charset="0"/>
              </a:rPr>
              <a:t>8%</a:t>
            </a:r>
          </a:p>
        </p:txBody>
      </p:sp>
      <p:sp>
        <p:nvSpPr>
          <p:cNvPr id="136" name="Rectangle 135">
            <a:extLst>
              <a:ext uri="{FF2B5EF4-FFF2-40B4-BE49-F238E27FC236}">
                <a16:creationId xmlns:a16="http://schemas.microsoft.com/office/drawing/2014/main" id="{86162D49-6C9C-04E5-11B6-AFA97ED02C5E}"/>
              </a:ext>
            </a:extLst>
          </p:cNvPr>
          <p:cNvSpPr/>
          <p:nvPr/>
        </p:nvSpPr>
        <p:spPr>
          <a:xfrm>
            <a:off x="846859" y="3400133"/>
            <a:ext cx="3340318" cy="2743122"/>
          </a:xfrm>
          <a:prstGeom prst="rect">
            <a:avLst/>
          </a:prstGeom>
          <a:solidFill>
            <a:schemeClr val="bg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grpSp>
        <p:nvGrpSpPr>
          <p:cNvPr id="65" name="Group 64">
            <a:extLst>
              <a:ext uri="{FF2B5EF4-FFF2-40B4-BE49-F238E27FC236}">
                <a16:creationId xmlns:a16="http://schemas.microsoft.com/office/drawing/2014/main" id="{FE83BEA1-CA42-0FEA-090E-25F9B6F67064}"/>
              </a:ext>
            </a:extLst>
          </p:cNvPr>
          <p:cNvGrpSpPr/>
          <p:nvPr/>
        </p:nvGrpSpPr>
        <p:grpSpPr>
          <a:xfrm>
            <a:off x="166275" y="2138840"/>
            <a:ext cx="4662145" cy="4445736"/>
            <a:chOff x="6639449" y="1797317"/>
            <a:chExt cx="5411035" cy="4643050"/>
          </a:xfrm>
        </p:grpSpPr>
        <p:grpSp>
          <p:nvGrpSpPr>
            <p:cNvPr id="57" name="Group 56">
              <a:extLst>
                <a:ext uri="{FF2B5EF4-FFF2-40B4-BE49-F238E27FC236}">
                  <a16:creationId xmlns:a16="http://schemas.microsoft.com/office/drawing/2014/main" id="{3D1D6665-638E-9EB9-4322-D8711BD2C378}"/>
                </a:ext>
              </a:extLst>
            </p:cNvPr>
            <p:cNvGrpSpPr/>
            <p:nvPr/>
          </p:nvGrpSpPr>
          <p:grpSpPr>
            <a:xfrm>
              <a:off x="6639449" y="1797317"/>
              <a:ext cx="5411035" cy="4643050"/>
              <a:chOff x="7559040" y="1849825"/>
              <a:chExt cx="4258480" cy="4643050"/>
            </a:xfrm>
          </p:grpSpPr>
          <p:graphicFrame>
            <p:nvGraphicFramePr>
              <p:cNvPr id="39" name="Chart 38">
                <a:extLst>
                  <a:ext uri="{FF2B5EF4-FFF2-40B4-BE49-F238E27FC236}">
                    <a16:creationId xmlns:a16="http://schemas.microsoft.com/office/drawing/2014/main" id="{4027F410-4039-898B-A557-63BBF1279858}"/>
                  </a:ext>
                </a:extLst>
              </p:cNvPr>
              <p:cNvGraphicFramePr/>
              <p:nvPr>
                <p:extLst>
                  <p:ext uri="{D42A27DB-BD31-4B8C-83A1-F6EECF244321}">
                    <p14:modId xmlns:p14="http://schemas.microsoft.com/office/powerpoint/2010/main" val="4266311534"/>
                  </p:ext>
                </p:extLst>
              </p:nvPr>
            </p:nvGraphicFramePr>
            <p:xfrm>
              <a:off x="7559040" y="1849825"/>
              <a:ext cx="4258480" cy="4643050"/>
            </p:xfrm>
            <a:graphic>
              <a:graphicData uri="http://schemas.openxmlformats.org/drawingml/2006/chart">
                <c:chart xmlns:c="http://schemas.openxmlformats.org/drawingml/2006/chart" xmlns:r="http://schemas.openxmlformats.org/officeDocument/2006/relationships" r:id="rId3"/>
              </a:graphicData>
            </a:graphic>
          </p:graphicFrame>
          <p:cxnSp>
            <p:nvCxnSpPr>
              <p:cNvPr id="41" name="Straight Connector 40">
                <a:extLst>
                  <a:ext uri="{FF2B5EF4-FFF2-40B4-BE49-F238E27FC236}">
                    <a16:creationId xmlns:a16="http://schemas.microsoft.com/office/drawing/2014/main" id="{B1C3DD7F-7038-473C-A247-D3F259533803}"/>
                  </a:ext>
                </a:extLst>
              </p:cNvPr>
              <p:cNvCxnSpPr>
                <a:cxnSpLocks/>
              </p:cNvCxnSpPr>
              <p:nvPr/>
            </p:nvCxnSpPr>
            <p:spPr>
              <a:xfrm flipH="1">
                <a:off x="8162648" y="6049452"/>
                <a:ext cx="3073547" cy="0"/>
              </a:xfrm>
              <a:prstGeom prst="line">
                <a:avLst/>
              </a:prstGeom>
              <a:ln w="31750">
                <a:solidFill>
                  <a:schemeClr val="tx1">
                    <a:alpha val="69918"/>
                  </a:schemeClr>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F76AE463-7E98-5820-D3D5-963CE1C29F92}"/>
                </a:ext>
              </a:extLst>
            </p:cNvPr>
            <p:cNvSpPr txBox="1"/>
            <p:nvPr/>
          </p:nvSpPr>
          <p:spPr>
            <a:xfrm>
              <a:off x="7744596" y="6052811"/>
              <a:ext cx="1485892" cy="338554"/>
            </a:xfrm>
            <a:prstGeom prst="rect">
              <a:avLst/>
            </a:prstGeom>
            <a:noFill/>
          </p:spPr>
          <p:txBody>
            <a:bodyPr wrap="square" rtlCol="0">
              <a:spAutoFit/>
            </a:bodyPr>
            <a:lstStyle/>
            <a:p>
              <a:pPr algn="ctr"/>
              <a:r>
                <a:rPr lang="en-US" sz="1500" b="1">
                  <a:solidFill>
                    <a:srgbClr val="4B657F"/>
                  </a:solidFill>
                  <a:latin typeface="Gadugi" panose="020B0502040204020203" pitchFamily="34" charset="0"/>
                  <a:ea typeface="Gadugi" panose="020B0502040204020203" pitchFamily="34" charset="0"/>
                </a:rPr>
                <a:t>2022</a:t>
              </a:r>
              <a:endParaRPr lang="en-US" sz="1500">
                <a:solidFill>
                  <a:srgbClr val="4B657F"/>
                </a:solidFill>
                <a:latin typeface="Gadugi" panose="020B0502040204020203" pitchFamily="34" charset="0"/>
                <a:ea typeface="Gadugi" panose="020B0502040204020203" pitchFamily="34" charset="0"/>
              </a:endParaRPr>
            </a:p>
          </p:txBody>
        </p:sp>
        <p:sp>
          <p:nvSpPr>
            <p:cNvPr id="62" name="TextBox 61">
              <a:extLst>
                <a:ext uri="{FF2B5EF4-FFF2-40B4-BE49-F238E27FC236}">
                  <a16:creationId xmlns:a16="http://schemas.microsoft.com/office/drawing/2014/main" id="{D34D9447-834A-4573-349C-A1D4C6ED6CB5}"/>
                </a:ext>
              </a:extLst>
            </p:cNvPr>
            <p:cNvSpPr txBox="1"/>
            <p:nvPr/>
          </p:nvSpPr>
          <p:spPr>
            <a:xfrm>
              <a:off x="9476262" y="6052811"/>
              <a:ext cx="1439116" cy="338554"/>
            </a:xfrm>
            <a:prstGeom prst="rect">
              <a:avLst/>
            </a:prstGeom>
            <a:noFill/>
          </p:spPr>
          <p:txBody>
            <a:bodyPr wrap="square" rtlCol="0">
              <a:spAutoFit/>
            </a:bodyPr>
            <a:lstStyle/>
            <a:p>
              <a:pPr marL="0" lvl="1" indent="0" algn="ctr" fontAlgn="base">
                <a:spcBef>
                  <a:spcPts val="1000"/>
                </a:spcBef>
                <a:buClr>
                  <a:srgbClr val="9BCA60"/>
                </a:buClr>
                <a:buSzPct val="110000"/>
                <a:buNone/>
              </a:pPr>
              <a:r>
                <a:rPr lang="en-US" sz="1500" b="1">
                  <a:solidFill>
                    <a:srgbClr val="4B657F"/>
                  </a:solidFill>
                  <a:latin typeface="Gadugi" panose="020B0502040204020203" pitchFamily="34" charset="0"/>
                  <a:ea typeface="Gadugi" panose="020B0502040204020203" pitchFamily="34" charset="0"/>
                </a:rPr>
                <a:t>2023</a:t>
              </a:r>
              <a:endParaRPr lang="en-US" sz="1500">
                <a:solidFill>
                  <a:srgbClr val="4B657F"/>
                </a:solidFill>
                <a:latin typeface="Gadugi" panose="020B0502040204020203" pitchFamily="34" charset="0"/>
                <a:ea typeface="Gadugi" panose="020B0502040204020203" pitchFamily="34" charset="0"/>
              </a:endParaRPr>
            </a:p>
          </p:txBody>
        </p:sp>
      </p:grpSp>
      <p:sp>
        <p:nvSpPr>
          <p:cNvPr id="64" name="TextBox 63">
            <a:extLst>
              <a:ext uri="{FF2B5EF4-FFF2-40B4-BE49-F238E27FC236}">
                <a16:creationId xmlns:a16="http://schemas.microsoft.com/office/drawing/2014/main" id="{324413B4-9DD8-ED68-D244-F3ECBDEB6B22}"/>
              </a:ext>
            </a:extLst>
          </p:cNvPr>
          <p:cNvSpPr txBox="1"/>
          <p:nvPr/>
        </p:nvSpPr>
        <p:spPr>
          <a:xfrm>
            <a:off x="710614" y="2815358"/>
            <a:ext cx="3614986" cy="584775"/>
          </a:xfrm>
          <a:prstGeom prst="rect">
            <a:avLst/>
          </a:prstGeom>
          <a:noFill/>
        </p:spPr>
        <p:txBody>
          <a:bodyPr wrap="square" rtlCol="0">
            <a:spAutoFit/>
          </a:bodyPr>
          <a:lstStyle/>
          <a:p>
            <a:pPr algn="ctr"/>
            <a:r>
              <a:rPr lang="en-US" sz="1600" b="1">
                <a:solidFill>
                  <a:srgbClr val="4B657F"/>
                </a:solidFill>
                <a:latin typeface="Gadugi" panose="020B0502040204020203" pitchFamily="34" charset="0"/>
                <a:ea typeface="Gadugi" panose="020B0502040204020203" pitchFamily="34" charset="0"/>
              </a:rPr>
              <a:t>Supply Chain Challenges Will </a:t>
            </a:r>
            <a:br>
              <a:rPr lang="en-US" sz="1600" b="1">
                <a:solidFill>
                  <a:srgbClr val="4B657F"/>
                </a:solidFill>
                <a:latin typeface="Gadugi" panose="020B0502040204020203" pitchFamily="34" charset="0"/>
                <a:ea typeface="Gadugi" panose="020B0502040204020203" pitchFamily="34" charset="0"/>
              </a:rPr>
            </a:br>
            <a:r>
              <a:rPr lang="en-US" sz="1600" b="1">
                <a:solidFill>
                  <a:srgbClr val="4B657F"/>
                </a:solidFill>
                <a:latin typeface="Gadugi" panose="020B0502040204020203" pitchFamily="34" charset="0"/>
                <a:ea typeface="Gadugi" panose="020B0502040204020203" pitchFamily="34" charset="0"/>
              </a:rPr>
              <a:t>Negatively Impact Business</a:t>
            </a:r>
          </a:p>
        </p:txBody>
      </p:sp>
      <p:sp>
        <p:nvSpPr>
          <p:cNvPr id="95" name="TextBox 94">
            <a:extLst>
              <a:ext uri="{FF2B5EF4-FFF2-40B4-BE49-F238E27FC236}">
                <a16:creationId xmlns:a16="http://schemas.microsoft.com/office/drawing/2014/main" id="{06723B5E-1C79-AE8D-891E-C0BB708BD4B2}"/>
              </a:ext>
            </a:extLst>
          </p:cNvPr>
          <p:cNvSpPr txBox="1"/>
          <p:nvPr/>
        </p:nvSpPr>
        <p:spPr>
          <a:xfrm>
            <a:off x="6593931" y="2257245"/>
            <a:ext cx="5103263" cy="830997"/>
          </a:xfrm>
          <a:prstGeom prst="rect">
            <a:avLst/>
          </a:prstGeom>
          <a:noFill/>
        </p:spPr>
        <p:txBody>
          <a:bodyPr wrap="square" rtlCol="0">
            <a:spAutoFit/>
          </a:bodyPr>
          <a:lstStyle/>
          <a:p>
            <a:r>
              <a:rPr lang="en-US" sz="2400">
                <a:solidFill>
                  <a:schemeClr val="accent1"/>
                </a:solidFill>
                <a:latin typeface="Rockwell" panose="02060603020205020403" pitchFamily="18" charset="77"/>
                <a:ea typeface="Gadugi" panose="020B0502040204020203" pitchFamily="34" charset="0"/>
              </a:rPr>
              <a:t>of shoppers concerned about product out-of-stocks in 2022</a:t>
            </a:r>
          </a:p>
        </p:txBody>
      </p:sp>
      <p:sp>
        <p:nvSpPr>
          <p:cNvPr id="101" name="TextBox 100">
            <a:extLst>
              <a:ext uri="{FF2B5EF4-FFF2-40B4-BE49-F238E27FC236}">
                <a16:creationId xmlns:a16="http://schemas.microsoft.com/office/drawing/2014/main" id="{85655167-9264-EDB9-107C-AD1F3F91B853}"/>
              </a:ext>
            </a:extLst>
          </p:cNvPr>
          <p:cNvSpPr txBox="1"/>
          <p:nvPr/>
        </p:nvSpPr>
        <p:spPr>
          <a:xfrm>
            <a:off x="4249399" y="3927813"/>
            <a:ext cx="3366119" cy="369332"/>
          </a:xfrm>
          <a:prstGeom prst="rect">
            <a:avLst/>
          </a:prstGeom>
          <a:noFill/>
        </p:spPr>
        <p:txBody>
          <a:bodyPr wrap="square" rtlCol="0">
            <a:spAutoFit/>
          </a:bodyPr>
          <a:lstStyle/>
          <a:p>
            <a:pPr algn="ctr"/>
            <a:r>
              <a:rPr lang="en-US" b="1">
                <a:latin typeface="Gadugi" panose="020B0502040204020203" pitchFamily="34" charset="0"/>
                <a:ea typeface="Gadugi" panose="020B0502040204020203" pitchFamily="34" charset="0"/>
              </a:rPr>
              <a:t>Retailer Out-of-Stock Rates</a:t>
            </a:r>
          </a:p>
        </p:txBody>
      </p:sp>
      <p:sp>
        <p:nvSpPr>
          <p:cNvPr id="112" name="TextBox 111">
            <a:extLst>
              <a:ext uri="{FF2B5EF4-FFF2-40B4-BE49-F238E27FC236}">
                <a16:creationId xmlns:a16="http://schemas.microsoft.com/office/drawing/2014/main" id="{6BB4FD4B-20DB-787E-8C40-B569FD0D7BE9}"/>
              </a:ext>
            </a:extLst>
          </p:cNvPr>
          <p:cNvSpPr txBox="1"/>
          <p:nvPr/>
        </p:nvSpPr>
        <p:spPr>
          <a:xfrm>
            <a:off x="9002684" y="5460260"/>
            <a:ext cx="2637014" cy="923330"/>
          </a:xfrm>
          <a:prstGeom prst="rect">
            <a:avLst/>
          </a:prstGeom>
          <a:noFill/>
        </p:spPr>
        <p:txBody>
          <a:bodyPr wrap="square" rtlCol="0">
            <a:spAutoFit/>
          </a:bodyPr>
          <a:lstStyle/>
          <a:p>
            <a:r>
              <a:rPr lang="en-US">
                <a:latin typeface="Gadugi" panose="020B0502040204020203" pitchFamily="34" charset="0"/>
                <a:ea typeface="Gadugi" panose="020B0502040204020203" pitchFamily="34" charset="0"/>
              </a:rPr>
              <a:t>Elevated commodity costs, raw materials shortages</a:t>
            </a:r>
          </a:p>
        </p:txBody>
      </p:sp>
      <p:sp>
        <p:nvSpPr>
          <p:cNvPr id="113" name="TextBox 112">
            <a:extLst>
              <a:ext uri="{FF2B5EF4-FFF2-40B4-BE49-F238E27FC236}">
                <a16:creationId xmlns:a16="http://schemas.microsoft.com/office/drawing/2014/main" id="{D9EFE5CB-5101-F500-026F-588A26408A54}"/>
              </a:ext>
            </a:extLst>
          </p:cNvPr>
          <p:cNvSpPr txBox="1"/>
          <p:nvPr/>
        </p:nvSpPr>
        <p:spPr>
          <a:xfrm>
            <a:off x="7822089" y="3932330"/>
            <a:ext cx="3817608" cy="369332"/>
          </a:xfrm>
          <a:prstGeom prst="rect">
            <a:avLst/>
          </a:prstGeom>
          <a:noFill/>
        </p:spPr>
        <p:txBody>
          <a:bodyPr wrap="square" rtlCol="0">
            <a:spAutoFit/>
          </a:bodyPr>
          <a:lstStyle/>
          <a:p>
            <a:pPr algn="ctr"/>
            <a:r>
              <a:rPr lang="en-US" b="1">
                <a:latin typeface="Gadugi" panose="020B0502040204020203" pitchFamily="34" charset="0"/>
                <a:ea typeface="Gadugi" panose="020B0502040204020203" pitchFamily="34" charset="0"/>
              </a:rPr>
              <a:t>Causes of Out-of-Stock Rates</a:t>
            </a:r>
          </a:p>
        </p:txBody>
      </p:sp>
      <p:grpSp>
        <p:nvGrpSpPr>
          <p:cNvPr id="117" name="Group 116">
            <a:extLst>
              <a:ext uri="{FF2B5EF4-FFF2-40B4-BE49-F238E27FC236}">
                <a16:creationId xmlns:a16="http://schemas.microsoft.com/office/drawing/2014/main" id="{62A41D4E-528B-33D3-A272-8B42C8AE1B2D}"/>
              </a:ext>
            </a:extLst>
          </p:cNvPr>
          <p:cNvGrpSpPr/>
          <p:nvPr/>
        </p:nvGrpSpPr>
        <p:grpSpPr>
          <a:xfrm>
            <a:off x="4588363" y="1914161"/>
            <a:ext cx="1724227" cy="1544164"/>
            <a:chOff x="4588364" y="2112402"/>
            <a:chExt cx="1507636" cy="1350192"/>
          </a:xfrm>
        </p:grpSpPr>
        <p:pic>
          <p:nvPicPr>
            <p:cNvPr id="115" name="Picture 114">
              <a:extLst>
                <a:ext uri="{FF2B5EF4-FFF2-40B4-BE49-F238E27FC236}">
                  <a16:creationId xmlns:a16="http://schemas.microsoft.com/office/drawing/2014/main" id="{007641DB-2A38-450B-516B-3F0339B15446}"/>
                </a:ext>
              </a:extLst>
            </p:cNvPr>
            <p:cNvPicPr>
              <a:picLocks noChangeAspect="1"/>
            </p:cNvPicPr>
            <p:nvPr/>
          </p:nvPicPr>
          <p:blipFill>
            <a:blip r:embed="rId4"/>
            <a:stretch>
              <a:fillRect/>
            </a:stretch>
          </p:blipFill>
          <p:spPr>
            <a:xfrm>
              <a:off x="4651562" y="2112402"/>
              <a:ext cx="1350192" cy="1350192"/>
            </a:xfrm>
            <a:prstGeom prst="rect">
              <a:avLst/>
            </a:prstGeom>
          </p:spPr>
        </p:pic>
        <p:sp>
          <p:nvSpPr>
            <p:cNvPr id="116" name="TextBox 115">
              <a:extLst>
                <a:ext uri="{FF2B5EF4-FFF2-40B4-BE49-F238E27FC236}">
                  <a16:creationId xmlns:a16="http://schemas.microsoft.com/office/drawing/2014/main" id="{83F0E52B-0BAA-4240-8639-2BCB7C6CC7DD}"/>
                </a:ext>
              </a:extLst>
            </p:cNvPr>
            <p:cNvSpPr txBox="1"/>
            <p:nvPr/>
          </p:nvSpPr>
          <p:spPr>
            <a:xfrm>
              <a:off x="4588364" y="2531183"/>
              <a:ext cx="1507636" cy="523220"/>
            </a:xfrm>
            <a:prstGeom prst="rect">
              <a:avLst/>
            </a:prstGeom>
            <a:noFill/>
          </p:spPr>
          <p:txBody>
            <a:bodyPr wrap="square" rtlCol="0" anchor="ctr">
              <a:spAutoFit/>
            </a:bodyPr>
            <a:lstStyle/>
            <a:p>
              <a:pPr algn="ctr"/>
              <a:r>
                <a:rPr lang="en-US" sz="2800" b="1" spc="-30">
                  <a:solidFill>
                    <a:schemeClr val="accent1"/>
                  </a:solidFill>
                  <a:latin typeface="Rockwell" panose="02060603020205020403" pitchFamily="18" charset="77"/>
                </a:rPr>
                <a:t>45%</a:t>
              </a:r>
            </a:p>
          </p:txBody>
        </p:sp>
      </p:grpSp>
      <p:grpSp>
        <p:nvGrpSpPr>
          <p:cNvPr id="118" name="Group 117">
            <a:extLst>
              <a:ext uri="{FF2B5EF4-FFF2-40B4-BE49-F238E27FC236}">
                <a16:creationId xmlns:a16="http://schemas.microsoft.com/office/drawing/2014/main" id="{30FBA4BA-7D8B-4EC5-13FB-C8A236D0EE12}"/>
              </a:ext>
            </a:extLst>
          </p:cNvPr>
          <p:cNvGrpSpPr/>
          <p:nvPr/>
        </p:nvGrpSpPr>
        <p:grpSpPr>
          <a:xfrm>
            <a:off x="7822088" y="4383864"/>
            <a:ext cx="1089934" cy="950890"/>
            <a:chOff x="700736" y="2916674"/>
            <a:chExt cx="1220112" cy="1064458"/>
          </a:xfrm>
        </p:grpSpPr>
        <p:grpSp>
          <p:nvGrpSpPr>
            <p:cNvPr id="119" name="Group 118">
              <a:extLst>
                <a:ext uri="{FF2B5EF4-FFF2-40B4-BE49-F238E27FC236}">
                  <a16:creationId xmlns:a16="http://schemas.microsoft.com/office/drawing/2014/main" id="{3328C2EA-B79B-0ABD-0B4C-45353BEC6ADB}"/>
                </a:ext>
              </a:extLst>
            </p:cNvPr>
            <p:cNvGrpSpPr/>
            <p:nvPr/>
          </p:nvGrpSpPr>
          <p:grpSpPr>
            <a:xfrm>
              <a:off x="700736" y="3636595"/>
              <a:ext cx="1220112" cy="344537"/>
              <a:chOff x="2027378" y="3509553"/>
              <a:chExt cx="1220112" cy="344537"/>
            </a:xfrm>
          </p:grpSpPr>
          <p:sp>
            <p:nvSpPr>
              <p:cNvPr id="121" name="Rectangle 120">
                <a:extLst>
                  <a:ext uri="{FF2B5EF4-FFF2-40B4-BE49-F238E27FC236}">
                    <a16:creationId xmlns:a16="http://schemas.microsoft.com/office/drawing/2014/main" id="{5EF99A7E-71EC-BF01-34C1-B1BF0ED1A398}"/>
                  </a:ext>
                </a:extLst>
              </p:cNvPr>
              <p:cNvSpPr/>
              <p:nvPr/>
            </p:nvSpPr>
            <p:spPr>
              <a:xfrm>
                <a:off x="2027378" y="3553644"/>
                <a:ext cx="1220112" cy="269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8DFA5CC9-8B56-7332-2509-84102F8F6F48}"/>
                  </a:ext>
                </a:extLst>
              </p:cNvPr>
              <p:cNvSpPr txBox="1"/>
              <p:nvPr/>
            </p:nvSpPr>
            <p:spPr>
              <a:xfrm>
                <a:off x="2027378" y="3509553"/>
                <a:ext cx="1220112" cy="344537"/>
              </a:xfrm>
              <a:prstGeom prst="rect">
                <a:avLst/>
              </a:prstGeom>
              <a:noFill/>
            </p:spPr>
            <p:txBody>
              <a:bodyPr wrap="square" rtlCol="0">
                <a:spAutoFit/>
              </a:bodyPr>
              <a:lstStyle/>
              <a:p>
                <a:pPr algn="ctr"/>
                <a:r>
                  <a:rPr lang="en-US" sz="1400">
                    <a:latin typeface="Rockwell" panose="02060603020205020403" pitchFamily="18" charset="77"/>
                  </a:rPr>
                  <a:t>Retailers</a:t>
                </a:r>
              </a:p>
            </p:txBody>
          </p:sp>
        </p:grpSp>
        <p:pic>
          <p:nvPicPr>
            <p:cNvPr id="120" name="Picture 119">
              <a:extLst>
                <a:ext uri="{FF2B5EF4-FFF2-40B4-BE49-F238E27FC236}">
                  <a16:creationId xmlns:a16="http://schemas.microsoft.com/office/drawing/2014/main" id="{2430DC68-40D6-68CD-75EA-6500DEB07826}"/>
                </a:ext>
              </a:extLst>
            </p:cNvPr>
            <p:cNvPicPr>
              <a:picLocks noChangeAspect="1"/>
            </p:cNvPicPr>
            <p:nvPr/>
          </p:nvPicPr>
          <p:blipFill rotWithShape="1">
            <a:blip r:embed="rId5"/>
            <a:srcRect l="799" r="799"/>
            <a:stretch/>
          </p:blipFill>
          <p:spPr>
            <a:xfrm>
              <a:off x="882653" y="2916674"/>
              <a:ext cx="878696" cy="737056"/>
            </a:xfrm>
            <a:prstGeom prst="rect">
              <a:avLst/>
            </a:prstGeom>
          </p:spPr>
        </p:pic>
      </p:grpSp>
      <p:grpSp>
        <p:nvGrpSpPr>
          <p:cNvPr id="123" name="Group 122">
            <a:extLst>
              <a:ext uri="{FF2B5EF4-FFF2-40B4-BE49-F238E27FC236}">
                <a16:creationId xmlns:a16="http://schemas.microsoft.com/office/drawing/2014/main" id="{7C5EFB9F-2770-2A2D-AAFA-2E4CDEE5B0F3}"/>
              </a:ext>
            </a:extLst>
          </p:cNvPr>
          <p:cNvGrpSpPr/>
          <p:nvPr/>
        </p:nvGrpSpPr>
        <p:grpSpPr>
          <a:xfrm>
            <a:off x="7863322" y="5574393"/>
            <a:ext cx="1089935" cy="751586"/>
            <a:chOff x="518960" y="4753700"/>
            <a:chExt cx="1602872" cy="1105292"/>
          </a:xfrm>
        </p:grpSpPr>
        <p:pic>
          <p:nvPicPr>
            <p:cNvPr id="124" name="Picture 123">
              <a:extLst>
                <a:ext uri="{FF2B5EF4-FFF2-40B4-BE49-F238E27FC236}">
                  <a16:creationId xmlns:a16="http://schemas.microsoft.com/office/drawing/2014/main" id="{1D9F9999-BD3E-73DC-5BDC-E7BE22BBFE72}"/>
                </a:ext>
              </a:extLst>
            </p:cNvPr>
            <p:cNvPicPr>
              <a:picLocks noChangeAspect="1"/>
            </p:cNvPicPr>
            <p:nvPr/>
          </p:nvPicPr>
          <p:blipFill>
            <a:blip r:embed="rId6"/>
            <a:srcRect/>
            <a:stretch/>
          </p:blipFill>
          <p:spPr>
            <a:xfrm>
              <a:off x="634822" y="4753700"/>
              <a:ext cx="1364080" cy="605223"/>
            </a:xfrm>
            <a:prstGeom prst="rect">
              <a:avLst/>
            </a:prstGeom>
          </p:spPr>
        </p:pic>
        <p:grpSp>
          <p:nvGrpSpPr>
            <p:cNvPr id="125" name="Group 124">
              <a:extLst>
                <a:ext uri="{FF2B5EF4-FFF2-40B4-BE49-F238E27FC236}">
                  <a16:creationId xmlns:a16="http://schemas.microsoft.com/office/drawing/2014/main" id="{59F8FE77-F298-0EFE-B682-9A3942CEB17E}"/>
                </a:ext>
              </a:extLst>
            </p:cNvPr>
            <p:cNvGrpSpPr/>
            <p:nvPr/>
          </p:nvGrpSpPr>
          <p:grpSpPr>
            <a:xfrm>
              <a:off x="518960" y="5406371"/>
              <a:ext cx="1602872" cy="452621"/>
              <a:chOff x="7268010" y="2720870"/>
              <a:chExt cx="3905591" cy="452621"/>
            </a:xfrm>
          </p:grpSpPr>
          <p:sp>
            <p:nvSpPr>
              <p:cNvPr id="126" name="Rectangle 125">
                <a:extLst>
                  <a:ext uri="{FF2B5EF4-FFF2-40B4-BE49-F238E27FC236}">
                    <a16:creationId xmlns:a16="http://schemas.microsoft.com/office/drawing/2014/main" id="{951E543B-496F-94B4-AD9D-C7E8F34CE570}"/>
                  </a:ext>
                </a:extLst>
              </p:cNvPr>
              <p:cNvSpPr/>
              <p:nvPr/>
            </p:nvSpPr>
            <p:spPr>
              <a:xfrm>
                <a:off x="7268010" y="2759859"/>
                <a:ext cx="3905591" cy="36576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8369A431-BD80-AC80-8140-C90BEBBBC17C}"/>
                  </a:ext>
                </a:extLst>
              </p:cNvPr>
              <p:cNvSpPr txBox="1"/>
              <p:nvPr/>
            </p:nvSpPr>
            <p:spPr>
              <a:xfrm>
                <a:off x="7268010" y="2720870"/>
                <a:ext cx="3905591" cy="452621"/>
              </a:xfrm>
              <a:prstGeom prst="rect">
                <a:avLst/>
              </a:prstGeom>
              <a:noFill/>
            </p:spPr>
            <p:txBody>
              <a:bodyPr wrap="square" rtlCol="0">
                <a:spAutoFit/>
              </a:bodyPr>
              <a:lstStyle/>
              <a:p>
                <a:pPr algn="ctr"/>
                <a:r>
                  <a:rPr lang="en-US" sz="1400">
                    <a:latin typeface="Rockwell" panose="02060603020205020403" pitchFamily="18" charset="77"/>
                  </a:rPr>
                  <a:t>Suppliers</a:t>
                </a:r>
              </a:p>
            </p:txBody>
          </p:sp>
        </p:grpSp>
      </p:grpSp>
      <p:sp>
        <p:nvSpPr>
          <p:cNvPr id="128" name="TextBox 127">
            <a:extLst>
              <a:ext uri="{FF2B5EF4-FFF2-40B4-BE49-F238E27FC236}">
                <a16:creationId xmlns:a16="http://schemas.microsoft.com/office/drawing/2014/main" id="{DB551FCD-F4A0-BAB9-F4DF-A254773A1FC5}"/>
              </a:ext>
            </a:extLst>
          </p:cNvPr>
          <p:cNvSpPr txBox="1"/>
          <p:nvPr/>
        </p:nvSpPr>
        <p:spPr>
          <a:xfrm>
            <a:off x="9002684" y="4566886"/>
            <a:ext cx="2637013" cy="646331"/>
          </a:xfrm>
          <a:prstGeom prst="rect">
            <a:avLst/>
          </a:prstGeom>
          <a:noFill/>
        </p:spPr>
        <p:txBody>
          <a:bodyPr wrap="square" rtlCol="0">
            <a:spAutoFit/>
          </a:bodyPr>
          <a:lstStyle/>
          <a:p>
            <a:r>
              <a:rPr lang="en-US">
                <a:latin typeface="Gadugi" panose="020B0502040204020203" pitchFamily="34" charset="0"/>
                <a:ea typeface="Gadugi" panose="020B0502040204020203" pitchFamily="34" charset="0"/>
              </a:rPr>
              <a:t>Labor shortages (truck drivers, order selectors)</a:t>
            </a:r>
          </a:p>
        </p:txBody>
      </p:sp>
      <p:sp>
        <p:nvSpPr>
          <p:cNvPr id="132" name="TextBox 131">
            <a:extLst>
              <a:ext uri="{FF2B5EF4-FFF2-40B4-BE49-F238E27FC236}">
                <a16:creationId xmlns:a16="http://schemas.microsoft.com/office/drawing/2014/main" id="{A4978626-C92A-3F34-D2D0-E2BC7E5E52ED}"/>
              </a:ext>
            </a:extLst>
          </p:cNvPr>
          <p:cNvSpPr txBox="1"/>
          <p:nvPr/>
        </p:nvSpPr>
        <p:spPr>
          <a:xfrm>
            <a:off x="4376813" y="5404592"/>
            <a:ext cx="1763195" cy="738664"/>
          </a:xfrm>
          <a:prstGeom prst="rect">
            <a:avLst/>
          </a:prstGeom>
          <a:noFill/>
        </p:spPr>
        <p:txBody>
          <a:bodyPr wrap="square" rtlCol="0">
            <a:spAutoFit/>
          </a:bodyPr>
          <a:lstStyle/>
          <a:p>
            <a:pPr algn="ctr"/>
            <a:r>
              <a:rPr lang="en-US">
                <a:latin typeface="Gadugi" panose="020B0502040204020203" pitchFamily="34" charset="0"/>
                <a:ea typeface="Gadugi" panose="020B0502040204020203" pitchFamily="34" charset="0"/>
              </a:rPr>
              <a:t>2021</a:t>
            </a:r>
          </a:p>
          <a:p>
            <a:pPr algn="ctr"/>
            <a:r>
              <a:rPr lang="en-US" sz="2400" b="1" spc="-100">
                <a:solidFill>
                  <a:schemeClr val="accent1"/>
                </a:solidFill>
                <a:latin typeface="Rockwell" panose="02060603020205020403" pitchFamily="18" charset="77"/>
                <a:ea typeface="Gadugi" panose="020B0502040204020203" pitchFamily="34" charset="0"/>
              </a:rPr>
              <a:t>11.3%</a:t>
            </a:r>
          </a:p>
        </p:txBody>
      </p:sp>
      <p:sp>
        <p:nvSpPr>
          <p:cNvPr id="133" name="TextBox 132">
            <a:extLst>
              <a:ext uri="{FF2B5EF4-FFF2-40B4-BE49-F238E27FC236}">
                <a16:creationId xmlns:a16="http://schemas.microsoft.com/office/drawing/2014/main" id="{91E78AB1-BE89-76D5-4D2B-8F13B9E6837E}"/>
              </a:ext>
            </a:extLst>
          </p:cNvPr>
          <p:cNvSpPr txBox="1"/>
          <p:nvPr/>
        </p:nvSpPr>
        <p:spPr>
          <a:xfrm>
            <a:off x="5576989" y="5404592"/>
            <a:ext cx="1763195" cy="738664"/>
          </a:xfrm>
          <a:prstGeom prst="rect">
            <a:avLst/>
          </a:prstGeom>
          <a:noFill/>
        </p:spPr>
        <p:txBody>
          <a:bodyPr wrap="square" rtlCol="0">
            <a:spAutoFit/>
          </a:bodyPr>
          <a:lstStyle/>
          <a:p>
            <a:pPr algn="ctr"/>
            <a:r>
              <a:rPr lang="en-US">
                <a:latin typeface="Gadugi" panose="020B0502040204020203" pitchFamily="34" charset="0"/>
                <a:ea typeface="Gadugi" panose="020B0502040204020203" pitchFamily="34" charset="0"/>
              </a:rPr>
              <a:t>2022 </a:t>
            </a:r>
          </a:p>
          <a:p>
            <a:pPr algn="ctr"/>
            <a:r>
              <a:rPr lang="en-US" sz="2400" b="1" spc="-100">
                <a:solidFill>
                  <a:schemeClr val="accent1"/>
                </a:solidFill>
                <a:latin typeface="Rockwell" panose="02060603020205020403" pitchFamily="18" charset="77"/>
                <a:ea typeface="Gadugi" panose="020B0502040204020203" pitchFamily="34" charset="0"/>
              </a:rPr>
              <a:t>10.7%</a:t>
            </a:r>
          </a:p>
        </p:txBody>
      </p:sp>
      <p:cxnSp>
        <p:nvCxnSpPr>
          <p:cNvPr id="134" name="Straight Connector 133">
            <a:extLst>
              <a:ext uri="{FF2B5EF4-FFF2-40B4-BE49-F238E27FC236}">
                <a16:creationId xmlns:a16="http://schemas.microsoft.com/office/drawing/2014/main" id="{75C50DCB-ED60-5F20-5B3E-C51683359A6F}"/>
              </a:ext>
            </a:extLst>
          </p:cNvPr>
          <p:cNvCxnSpPr>
            <a:cxnSpLocks/>
          </p:cNvCxnSpPr>
          <p:nvPr/>
        </p:nvCxnSpPr>
        <p:spPr>
          <a:xfrm>
            <a:off x="7612871" y="4013574"/>
            <a:ext cx="0" cy="23124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04E4ADA-CB3E-2171-1290-8469D012E1FE}"/>
              </a:ext>
            </a:extLst>
          </p:cNvPr>
          <p:cNvGrpSpPr/>
          <p:nvPr/>
        </p:nvGrpSpPr>
        <p:grpSpPr>
          <a:xfrm>
            <a:off x="827099" y="5002983"/>
            <a:ext cx="1627085" cy="919827"/>
            <a:chOff x="827099" y="5002983"/>
            <a:chExt cx="1627085" cy="919827"/>
          </a:xfrm>
        </p:grpSpPr>
        <p:grpSp>
          <p:nvGrpSpPr>
            <p:cNvPr id="86" name="Group 85">
              <a:extLst>
                <a:ext uri="{FF2B5EF4-FFF2-40B4-BE49-F238E27FC236}">
                  <a16:creationId xmlns:a16="http://schemas.microsoft.com/office/drawing/2014/main" id="{91CBE743-E3EB-01B9-4858-2FE1F473398B}"/>
                </a:ext>
              </a:extLst>
            </p:cNvPr>
            <p:cNvGrpSpPr/>
            <p:nvPr/>
          </p:nvGrpSpPr>
          <p:grpSpPr>
            <a:xfrm>
              <a:off x="827099" y="5002983"/>
              <a:ext cx="1627085" cy="919827"/>
              <a:chOff x="8884085" y="5025536"/>
              <a:chExt cx="1627085" cy="919827"/>
            </a:xfrm>
          </p:grpSpPr>
          <p:sp>
            <p:nvSpPr>
              <p:cNvPr id="69" name="Rectangle 68">
                <a:extLst>
                  <a:ext uri="{FF2B5EF4-FFF2-40B4-BE49-F238E27FC236}">
                    <a16:creationId xmlns:a16="http://schemas.microsoft.com/office/drawing/2014/main" id="{14A7E145-9625-AC56-F69B-144731C4FD48}"/>
                  </a:ext>
                </a:extLst>
              </p:cNvPr>
              <p:cNvSpPr/>
              <p:nvPr/>
            </p:nvSpPr>
            <p:spPr>
              <a:xfrm>
                <a:off x="8884085" y="5025536"/>
                <a:ext cx="1627085" cy="919827"/>
              </a:xfrm>
              <a:prstGeom prst="rect">
                <a:avLst/>
              </a:prstGeom>
              <a:solidFill>
                <a:schemeClr val="bg2"/>
              </a:solidFill>
              <a:ln w="31750">
                <a:solidFill>
                  <a:schemeClr val="tx1">
                    <a:alpha val="69918"/>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 name="Group 84">
                <a:extLst>
                  <a:ext uri="{FF2B5EF4-FFF2-40B4-BE49-F238E27FC236}">
                    <a16:creationId xmlns:a16="http://schemas.microsoft.com/office/drawing/2014/main" id="{FAAC7E0E-37EE-38DB-3348-EC0F60A57486}"/>
                  </a:ext>
                </a:extLst>
              </p:cNvPr>
              <p:cNvGrpSpPr/>
              <p:nvPr/>
            </p:nvGrpSpPr>
            <p:grpSpPr>
              <a:xfrm>
                <a:off x="9040554" y="5133728"/>
                <a:ext cx="1455211" cy="633934"/>
                <a:chOff x="9040554" y="5133728"/>
                <a:chExt cx="1455211" cy="633934"/>
              </a:xfrm>
            </p:grpSpPr>
            <p:sp>
              <p:nvSpPr>
                <p:cNvPr id="73" name="Text Placeholder 14">
                  <a:extLst>
                    <a:ext uri="{FF2B5EF4-FFF2-40B4-BE49-F238E27FC236}">
                      <a16:creationId xmlns:a16="http://schemas.microsoft.com/office/drawing/2014/main" id="{687EFC07-5718-BCA5-5070-E44B7FE04DCE}"/>
                    </a:ext>
                  </a:extLst>
                </p:cNvPr>
                <p:cNvSpPr txBox="1">
                  <a:spLocks/>
                </p:cNvSpPr>
                <p:nvPr/>
              </p:nvSpPr>
              <p:spPr>
                <a:xfrm>
                  <a:off x="9411717" y="5133728"/>
                  <a:ext cx="1084048" cy="31533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a:solidFill>
                        <a:schemeClr val="tx1"/>
                      </a:solidFill>
                      <a:latin typeface="Gadugi" panose="020B0502040204020203" pitchFamily="34" charset="0"/>
                      <a:ea typeface="Gadugi" panose="020B0502040204020203" pitchFamily="34" charset="0"/>
                      <a:cs typeface="Times New Roman" panose="02020603050405020304" pitchFamily="18" charset="0"/>
                    </a:rPr>
                    <a:t>Retailers</a:t>
                  </a:r>
                </a:p>
              </p:txBody>
            </p:sp>
            <p:grpSp>
              <p:nvGrpSpPr>
                <p:cNvPr id="83" name="Group 82">
                  <a:extLst>
                    <a:ext uri="{FF2B5EF4-FFF2-40B4-BE49-F238E27FC236}">
                      <a16:creationId xmlns:a16="http://schemas.microsoft.com/office/drawing/2014/main" id="{279897CF-8B18-A954-B40E-E3F47E9BA941}"/>
                    </a:ext>
                  </a:extLst>
                </p:cNvPr>
                <p:cNvGrpSpPr/>
                <p:nvPr/>
              </p:nvGrpSpPr>
              <p:grpSpPr>
                <a:xfrm>
                  <a:off x="9040554" y="5296455"/>
                  <a:ext cx="355758" cy="471207"/>
                  <a:chOff x="9040554" y="5296455"/>
                  <a:chExt cx="355758" cy="471207"/>
                </a:xfrm>
              </p:grpSpPr>
              <p:cxnSp>
                <p:nvCxnSpPr>
                  <p:cNvPr id="93" name="Straight Connector 92">
                    <a:extLst>
                      <a:ext uri="{FF2B5EF4-FFF2-40B4-BE49-F238E27FC236}">
                        <a16:creationId xmlns:a16="http://schemas.microsoft.com/office/drawing/2014/main" id="{FC2710E6-D75E-E5F5-37D3-E5681A7C81B3}"/>
                      </a:ext>
                    </a:extLst>
                  </p:cNvPr>
                  <p:cNvCxnSpPr>
                    <a:cxnSpLocks/>
                  </p:cNvCxnSpPr>
                  <p:nvPr/>
                </p:nvCxnSpPr>
                <p:spPr>
                  <a:xfrm>
                    <a:off x="9191918" y="5296455"/>
                    <a:ext cx="204394"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E0B26F2-C178-11B4-6538-20D328E27BB9}"/>
                      </a:ext>
                    </a:extLst>
                  </p:cNvPr>
                  <p:cNvSpPr/>
                  <p:nvPr/>
                </p:nvSpPr>
                <p:spPr>
                  <a:xfrm>
                    <a:off x="9040554" y="5611566"/>
                    <a:ext cx="152021" cy="156096"/>
                  </a:xfrm>
                  <a:prstGeom prst="ellipse">
                    <a:avLst/>
                  </a:prstGeom>
                  <a:solidFill>
                    <a:schemeClr val="bg2"/>
                  </a:solidFill>
                  <a:ln w="508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A8D50A5-E078-6AFD-73E4-54AA8B5DDD09}"/>
                      </a:ext>
                    </a:extLst>
                  </p:cNvPr>
                  <p:cNvCxnSpPr>
                    <a:cxnSpLocks/>
                    <a:stCxn id="4" idx="6"/>
                  </p:cNvCxnSpPr>
                  <p:nvPr/>
                </p:nvCxnSpPr>
                <p:spPr>
                  <a:xfrm>
                    <a:off x="9192575" y="5689614"/>
                    <a:ext cx="2037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74" name="Text Placeholder 14">
                <a:extLst>
                  <a:ext uri="{FF2B5EF4-FFF2-40B4-BE49-F238E27FC236}">
                    <a16:creationId xmlns:a16="http://schemas.microsoft.com/office/drawing/2014/main" id="{BEC8DC8E-DAE8-034E-BBCF-946F84DB2FCD}"/>
                  </a:ext>
                </a:extLst>
              </p:cNvPr>
              <p:cNvSpPr txBox="1">
                <a:spLocks/>
              </p:cNvSpPr>
              <p:nvPr/>
            </p:nvSpPr>
            <p:spPr>
              <a:xfrm>
                <a:off x="9427122" y="5516164"/>
                <a:ext cx="1084048" cy="31533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Rockwell" panose="02060603020205020403" pitchFamily="18" charset="77"/>
                    <a:ea typeface="+mn-ea"/>
                    <a:cs typeface="+mn-cs"/>
                  </a:defRPr>
                </a:lvl1pPr>
                <a:lvl2pPr marL="234950" indent="-234950" algn="l" defTabSz="914400" rtl="0" eaLnBrk="1" latinLnBrk="0" hangingPunct="1">
                  <a:lnSpc>
                    <a:spcPct val="90000"/>
                  </a:lnSpc>
                  <a:spcBef>
                    <a:spcPts val="500"/>
                  </a:spcBef>
                  <a:buClr>
                    <a:schemeClr val="accent1"/>
                  </a:buClr>
                  <a:buSzPct val="12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2pPr>
                <a:lvl3pPr marL="458788" indent="-223838" algn="l" defTabSz="914400" rtl="0" eaLnBrk="1" latinLnBrk="0" hangingPunct="1">
                  <a:lnSpc>
                    <a:spcPct val="90000"/>
                  </a:lnSpc>
                  <a:spcBef>
                    <a:spcPts val="500"/>
                  </a:spcBef>
                  <a:buClr>
                    <a:schemeClr val="accent1"/>
                  </a:buClr>
                  <a:buSzPct val="80000"/>
                  <a:buFont typeface="Wingdings" pitchFamily="2" charset="2"/>
                  <a:buChar char="§"/>
                  <a:tabLst/>
                  <a:defRPr sz="1800" b="0" i="0" kern="1200">
                    <a:solidFill>
                      <a:schemeClr val="tx1"/>
                    </a:solidFill>
                    <a:latin typeface="Gadugi" panose="020B0502040204020203" pitchFamily="34" charset="0"/>
                    <a:ea typeface="Gadugi" panose="020B0502040204020203" pitchFamily="34" charset="0"/>
                    <a:cs typeface="+mn-cs"/>
                  </a:defRPr>
                </a:lvl3pPr>
                <a:lvl4pPr marL="688975" indent="-234950"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4pPr>
                <a:lvl5pPr marL="919163" indent="-230188" algn="l" defTabSz="914400" rtl="0" eaLnBrk="1" latinLnBrk="0" hangingPunct="1">
                  <a:lnSpc>
                    <a:spcPct val="90000"/>
                  </a:lnSpc>
                  <a:spcBef>
                    <a:spcPts val="500"/>
                  </a:spcBef>
                  <a:buClr>
                    <a:schemeClr val="bg1"/>
                  </a:buClr>
                  <a:buSzPct val="100000"/>
                  <a:buFont typeface="System Font Regular"/>
                  <a:buChar char="⁃"/>
                  <a:tabLst/>
                  <a:defRPr sz="1400" b="0" i="0" kern="1200">
                    <a:solidFill>
                      <a:schemeClr val="tx1">
                        <a:lumMod val="60000"/>
                        <a:lumOff val="40000"/>
                      </a:schemeClr>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a:solidFill>
                      <a:schemeClr val="tx1"/>
                    </a:solidFill>
                    <a:latin typeface="Gadugi" panose="020B0502040204020203" pitchFamily="34" charset="0"/>
                    <a:ea typeface="Gadugi" panose="020B0502040204020203" pitchFamily="34" charset="0"/>
                    <a:cs typeface="Times New Roman" panose="02020603050405020304" pitchFamily="18" charset="0"/>
                  </a:rPr>
                  <a:t>Suppliers</a:t>
                </a:r>
              </a:p>
            </p:txBody>
          </p:sp>
        </p:grpSp>
        <p:sp>
          <p:nvSpPr>
            <p:cNvPr id="7" name="Oval 6">
              <a:extLst>
                <a:ext uri="{FF2B5EF4-FFF2-40B4-BE49-F238E27FC236}">
                  <a16:creationId xmlns:a16="http://schemas.microsoft.com/office/drawing/2014/main" id="{E420727E-F3BA-920D-B14D-B66C23B2B9ED}"/>
                </a:ext>
              </a:extLst>
            </p:cNvPr>
            <p:cNvSpPr/>
            <p:nvPr/>
          </p:nvSpPr>
          <p:spPr>
            <a:xfrm>
              <a:off x="984251" y="5198058"/>
              <a:ext cx="150681" cy="154720"/>
            </a:xfrm>
            <a:prstGeom prst="ellipse">
              <a:avLst/>
            </a:prstGeom>
            <a:solidFill>
              <a:schemeClr val="bg2"/>
            </a:solidFill>
            <a:ln w="508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97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0B92ABE-5BDB-AAAD-8564-CE791C6FE48A}"/>
              </a:ext>
            </a:extLst>
          </p:cNvPr>
          <p:cNvSpPr/>
          <p:nvPr/>
        </p:nvSpPr>
        <p:spPr>
          <a:xfrm>
            <a:off x="1609780" y="1825460"/>
            <a:ext cx="4666756" cy="542818"/>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1"/>
              </a:solidFill>
            </a:endParaRPr>
          </a:p>
        </p:txBody>
      </p:sp>
      <p:sp>
        <p:nvSpPr>
          <p:cNvPr id="2" name="Title 1">
            <a:extLst>
              <a:ext uri="{FF2B5EF4-FFF2-40B4-BE49-F238E27FC236}">
                <a16:creationId xmlns:a16="http://schemas.microsoft.com/office/drawing/2014/main" id="{5568E26C-029E-1EA3-7A03-137F146EF742}"/>
              </a:ext>
            </a:extLst>
          </p:cNvPr>
          <p:cNvSpPr>
            <a:spLocks noGrp="1"/>
          </p:cNvSpPr>
          <p:nvPr>
            <p:ph type="title"/>
          </p:nvPr>
        </p:nvSpPr>
        <p:spPr/>
        <p:txBody>
          <a:bodyPr>
            <a:normAutofit fontScale="90000"/>
          </a:bodyPr>
          <a:lstStyle/>
          <a:p>
            <a:r>
              <a:rPr lang="en-US"/>
              <a:t>FUTURE-PROOFING STRATEGIES TO SUCCEED IN THE OPERATING ENVIRONMENT </a:t>
            </a:r>
          </a:p>
        </p:txBody>
      </p:sp>
      <p:sp>
        <p:nvSpPr>
          <p:cNvPr id="3" name="TextBox 2">
            <a:extLst>
              <a:ext uri="{FF2B5EF4-FFF2-40B4-BE49-F238E27FC236}">
                <a16:creationId xmlns:a16="http://schemas.microsoft.com/office/drawing/2014/main" id="{599F8D06-61AF-581D-46B4-404B9E487A79}"/>
              </a:ext>
            </a:extLst>
          </p:cNvPr>
          <p:cNvSpPr txBox="1"/>
          <p:nvPr/>
        </p:nvSpPr>
        <p:spPr>
          <a:xfrm>
            <a:off x="927100" y="1804623"/>
            <a:ext cx="10680700" cy="523220"/>
          </a:xfrm>
          <a:prstGeom prst="rect">
            <a:avLst/>
          </a:prstGeom>
          <a:noFill/>
        </p:spPr>
        <p:txBody>
          <a:bodyPr wrap="square" rtlCol="0">
            <a:spAutoFit/>
          </a:bodyPr>
          <a:lstStyle/>
          <a:p>
            <a:pPr algn="ctr"/>
            <a:r>
              <a:rPr lang="en-US" sz="2000" b="1" dirty="0">
                <a:solidFill>
                  <a:schemeClr val="accent1"/>
                </a:solidFill>
                <a:latin typeface="Rockwell" panose="02060603020205020403" pitchFamily="18" charset="77"/>
                <a:ea typeface="Gadugi" panose="020B0502040204020203" pitchFamily="34" charset="0"/>
              </a:rPr>
              <a:t>Food Retail Sales Averaged </a:t>
            </a:r>
            <a:r>
              <a:rPr lang="en-US" sz="2800" b="1" spc="-50" dirty="0">
                <a:solidFill>
                  <a:schemeClr val="accent1"/>
                </a:solidFill>
                <a:latin typeface="Rockwell" panose="02060603020205020403" pitchFamily="18" charset="77"/>
                <a:ea typeface="Gadugi" panose="020B0502040204020203" pitchFamily="34" charset="0"/>
              </a:rPr>
              <a:t>+4.9%</a:t>
            </a:r>
            <a:r>
              <a:rPr lang="en-US" sz="2400" b="1" spc="-50" dirty="0">
                <a:solidFill>
                  <a:schemeClr val="accent1"/>
                </a:solidFill>
                <a:latin typeface="Rockwell" panose="02060603020205020403" pitchFamily="18" charset="77"/>
                <a:ea typeface="Gadugi" panose="020B0502040204020203" pitchFamily="34" charset="0"/>
              </a:rPr>
              <a:t> </a:t>
            </a:r>
            <a:r>
              <a:rPr lang="en-US" sz="2000" b="1" dirty="0">
                <a:solidFill>
                  <a:schemeClr val="accent1"/>
                </a:solidFill>
                <a:latin typeface="Rockwell" panose="02060603020205020403" pitchFamily="18" charset="77"/>
                <a:ea typeface="Gadugi" panose="020B0502040204020203" pitchFamily="34" charset="0"/>
              </a:rPr>
              <a:t>in 2022 </a:t>
            </a:r>
            <a:r>
              <a:rPr lang="en-US" sz="2000" dirty="0">
                <a:solidFill>
                  <a:schemeClr val="accent1"/>
                </a:solidFill>
                <a:latin typeface="Rockwell" panose="02060603020205020403" pitchFamily="18" charset="77"/>
                <a:ea typeface="Gadugi" panose="020B0502040204020203" pitchFamily="34" charset="0"/>
              </a:rPr>
              <a:t>(driven by inflation, not unit increases)</a:t>
            </a:r>
          </a:p>
        </p:txBody>
      </p:sp>
      <p:sp>
        <p:nvSpPr>
          <p:cNvPr id="4" name="TextBox 3">
            <a:extLst>
              <a:ext uri="{FF2B5EF4-FFF2-40B4-BE49-F238E27FC236}">
                <a16:creationId xmlns:a16="http://schemas.microsoft.com/office/drawing/2014/main" id="{E0FF7AF2-36AF-7D2E-0137-EF5529A7783D}"/>
              </a:ext>
            </a:extLst>
          </p:cNvPr>
          <p:cNvSpPr txBox="1"/>
          <p:nvPr/>
        </p:nvSpPr>
        <p:spPr>
          <a:xfrm>
            <a:off x="4694177" y="4564346"/>
            <a:ext cx="3659380" cy="1708160"/>
          </a:xfrm>
          <a:prstGeom prst="rect">
            <a:avLst/>
          </a:prstGeom>
          <a:noFill/>
        </p:spPr>
        <p:txBody>
          <a:bodyPr wrap="square" rtlCol="0">
            <a:spAutoFit/>
          </a:bodyPr>
          <a:lstStyle/>
          <a:p>
            <a:pPr marL="400050" lvl="1" indent="-285750">
              <a:spcAft>
                <a:spcPts val="600"/>
              </a:spcAft>
              <a:buClr>
                <a:schemeClr val="accent1"/>
              </a:buClr>
              <a:buSzPct val="110000"/>
              <a:buFont typeface="Wingdings" pitchFamily="2" charset="2"/>
              <a:buChar char="§"/>
            </a:pPr>
            <a:r>
              <a:rPr lang="en-US" sz="1500">
                <a:latin typeface="Gadugi" panose="020B0502040204020203" pitchFamily="34" charset="0"/>
                <a:ea typeface="Gadugi" panose="020B0502040204020203" pitchFamily="34" charset="0"/>
              </a:rPr>
              <a:t>Outsourcing labor-intensive </a:t>
            </a:r>
            <a:br>
              <a:rPr lang="en-US" sz="1500">
                <a:latin typeface="Gadugi" panose="020B0502040204020203" pitchFamily="34" charset="0"/>
                <a:ea typeface="Gadugi" panose="020B0502040204020203" pitchFamily="34" charset="0"/>
              </a:rPr>
            </a:br>
            <a:r>
              <a:rPr lang="en-US" sz="1500">
                <a:latin typeface="Gadugi" panose="020B0502040204020203" pitchFamily="34" charset="0"/>
                <a:ea typeface="Gadugi" panose="020B0502040204020203" pitchFamily="34" charset="0"/>
              </a:rPr>
              <a:t>food prep</a:t>
            </a:r>
          </a:p>
          <a:p>
            <a:pPr marL="400050" lvl="1" indent="-285750">
              <a:spcAft>
                <a:spcPts val="600"/>
              </a:spcAft>
              <a:buClr>
                <a:schemeClr val="accent1"/>
              </a:buClr>
              <a:buSzPct val="110000"/>
              <a:buFont typeface="Wingdings" pitchFamily="2" charset="2"/>
              <a:buChar char="§"/>
            </a:pPr>
            <a:r>
              <a:rPr lang="en-US" sz="1500">
                <a:latin typeface="Gadugi" panose="020B0502040204020203" pitchFamily="34" charset="0"/>
                <a:ea typeface="Gadugi" panose="020B0502040204020203" pitchFamily="34" charset="0"/>
              </a:rPr>
              <a:t>Increasing solar power capacity</a:t>
            </a:r>
          </a:p>
          <a:p>
            <a:pPr marL="400050" lvl="1" indent="-285750">
              <a:spcAft>
                <a:spcPts val="600"/>
              </a:spcAft>
              <a:buClr>
                <a:schemeClr val="accent1"/>
              </a:buClr>
              <a:buSzPct val="110000"/>
              <a:buFont typeface="Wingdings" pitchFamily="2" charset="2"/>
              <a:buChar char="§"/>
            </a:pPr>
            <a:r>
              <a:rPr lang="en-US" sz="1500">
                <a:latin typeface="Gadugi" panose="020B0502040204020203" pitchFamily="34" charset="0"/>
                <a:ea typeface="Gadugi" panose="020B0502040204020203" pitchFamily="34" charset="0"/>
              </a:rPr>
              <a:t>Capacity expansion &amp; </a:t>
            </a:r>
            <a:br>
              <a:rPr lang="en-US" sz="1500">
                <a:latin typeface="Gadugi" panose="020B0502040204020203" pitchFamily="34" charset="0"/>
                <a:ea typeface="Gadugi" panose="020B0502040204020203" pitchFamily="34" charset="0"/>
              </a:rPr>
            </a:br>
            <a:r>
              <a:rPr lang="en-US" sz="1500">
                <a:latin typeface="Gadugi" panose="020B0502040204020203" pitchFamily="34" charset="0"/>
                <a:ea typeface="Gadugi" panose="020B0502040204020203" pitchFamily="34" charset="0"/>
              </a:rPr>
              <a:t>waste reduction</a:t>
            </a:r>
          </a:p>
          <a:p>
            <a:pPr marL="400050" lvl="1" indent="-285750">
              <a:spcAft>
                <a:spcPts val="600"/>
              </a:spcAft>
              <a:buClr>
                <a:schemeClr val="accent1"/>
              </a:buClr>
              <a:buSzPct val="110000"/>
              <a:buFont typeface="Wingdings" pitchFamily="2" charset="2"/>
              <a:buChar char="§"/>
            </a:pPr>
            <a:r>
              <a:rPr lang="en-US" sz="1500">
                <a:latin typeface="Gadugi" panose="020B0502040204020203" pitchFamily="34" charset="0"/>
                <a:ea typeface="Gadugi" panose="020B0502040204020203" pitchFamily="34" charset="0"/>
              </a:rPr>
              <a:t>Investments in technology</a:t>
            </a:r>
          </a:p>
        </p:txBody>
      </p:sp>
      <p:sp>
        <p:nvSpPr>
          <p:cNvPr id="6" name="TextBox 5">
            <a:extLst>
              <a:ext uri="{FF2B5EF4-FFF2-40B4-BE49-F238E27FC236}">
                <a16:creationId xmlns:a16="http://schemas.microsoft.com/office/drawing/2014/main" id="{59578EBB-6E04-97DA-3C8F-AFB34B2133F2}"/>
              </a:ext>
            </a:extLst>
          </p:cNvPr>
          <p:cNvSpPr txBox="1"/>
          <p:nvPr/>
        </p:nvSpPr>
        <p:spPr>
          <a:xfrm>
            <a:off x="8281892" y="4564346"/>
            <a:ext cx="3428859" cy="1631216"/>
          </a:xfrm>
          <a:prstGeom prst="rect">
            <a:avLst/>
          </a:prstGeom>
          <a:noFill/>
        </p:spPr>
        <p:txBody>
          <a:bodyPr wrap="square" rtlCol="0">
            <a:spAutoFit/>
          </a:bodyPr>
          <a:lstStyle/>
          <a:p>
            <a:pPr lvl="1" indent="-342900">
              <a:spcAft>
                <a:spcPts val="600"/>
              </a:spcAft>
              <a:buClr>
                <a:schemeClr val="accent1"/>
              </a:buClr>
              <a:buSzPct val="110000"/>
              <a:buFont typeface="Wingdings" pitchFamily="2" charset="2"/>
              <a:buChar char="§"/>
            </a:pPr>
            <a:r>
              <a:rPr lang="en-US" sz="1500">
                <a:latin typeface="Gadugi" panose="020B0502040204020203" pitchFamily="34" charset="0"/>
                <a:ea typeface="Gadugi" panose="020B0502040204020203" pitchFamily="34" charset="0"/>
              </a:rPr>
              <a:t>Value strategies to </a:t>
            </a:r>
            <a:br>
              <a:rPr lang="en-US" sz="1500">
                <a:latin typeface="Gadugi" panose="020B0502040204020203" pitchFamily="34" charset="0"/>
                <a:ea typeface="Gadugi" panose="020B0502040204020203" pitchFamily="34" charset="0"/>
              </a:rPr>
            </a:br>
            <a:r>
              <a:rPr lang="en-US" sz="1500">
                <a:latin typeface="Gadugi" panose="020B0502040204020203" pitchFamily="34" charset="0"/>
                <a:ea typeface="Gadugi" panose="020B0502040204020203" pitchFamily="34" charset="0"/>
              </a:rPr>
              <a:t>combat inflation</a:t>
            </a:r>
          </a:p>
          <a:p>
            <a:pPr lvl="1" indent="-342900">
              <a:spcAft>
                <a:spcPts val="600"/>
              </a:spcAft>
              <a:buClr>
                <a:schemeClr val="accent1"/>
              </a:buClr>
              <a:buSzPct val="110000"/>
              <a:buFont typeface="Wingdings" pitchFamily="2" charset="2"/>
              <a:buChar char="§"/>
            </a:pPr>
            <a:r>
              <a:rPr lang="en-US" sz="1500">
                <a:latin typeface="Gadugi" panose="020B0502040204020203" pitchFamily="34" charset="0"/>
                <a:ea typeface="Gadugi" panose="020B0502040204020203" pitchFamily="34" charset="0"/>
              </a:rPr>
              <a:t>Inventory redundancies to combat supply chain issues</a:t>
            </a:r>
          </a:p>
          <a:p>
            <a:pPr lvl="1" indent="-342900">
              <a:spcAft>
                <a:spcPts val="600"/>
              </a:spcAft>
              <a:buClr>
                <a:schemeClr val="accent1"/>
              </a:buClr>
              <a:buSzPct val="110000"/>
              <a:buFont typeface="Wingdings" pitchFamily="2" charset="2"/>
              <a:buChar char="§"/>
            </a:pPr>
            <a:r>
              <a:rPr lang="en-US" sz="1500">
                <a:latin typeface="Gadugi" panose="020B0502040204020203" pitchFamily="34" charset="0"/>
                <a:ea typeface="Gadugi" panose="020B0502040204020203" pitchFamily="34" charset="0"/>
              </a:rPr>
              <a:t>Innovation to enhance and increase product assortments</a:t>
            </a:r>
          </a:p>
        </p:txBody>
      </p:sp>
      <p:sp>
        <p:nvSpPr>
          <p:cNvPr id="7" name="TextBox 6">
            <a:extLst>
              <a:ext uri="{FF2B5EF4-FFF2-40B4-BE49-F238E27FC236}">
                <a16:creationId xmlns:a16="http://schemas.microsoft.com/office/drawing/2014/main" id="{4AC31B3E-25A8-50BE-5074-DD5D96060802}"/>
              </a:ext>
            </a:extLst>
          </p:cNvPr>
          <p:cNvSpPr txBox="1"/>
          <p:nvPr/>
        </p:nvSpPr>
        <p:spPr>
          <a:xfrm>
            <a:off x="869694" y="4572407"/>
            <a:ext cx="3252140" cy="1677382"/>
          </a:xfrm>
          <a:prstGeom prst="rect">
            <a:avLst/>
          </a:prstGeom>
          <a:noFill/>
        </p:spPr>
        <p:txBody>
          <a:bodyPr wrap="square" rtlCol="0">
            <a:spAutoFit/>
          </a:bodyPr>
          <a:lstStyle/>
          <a:p>
            <a:pPr algn="ctr"/>
            <a:r>
              <a:rPr lang="en-US" sz="1500">
                <a:latin typeface="Gadugi" panose="020B0502040204020203" pitchFamily="34" charset="0"/>
                <a:ea typeface="Gadugi" panose="020B0502040204020203" pitchFamily="34" charset="0"/>
              </a:rPr>
              <a:t>Historical Average</a:t>
            </a:r>
          </a:p>
          <a:p>
            <a:pPr algn="ctr"/>
            <a:r>
              <a:rPr lang="en-US" sz="2800" b="1" spc="-100">
                <a:solidFill>
                  <a:schemeClr val="accent1"/>
                </a:solidFill>
                <a:latin typeface="Rockwell" panose="02060603020205020403" pitchFamily="18" charset="77"/>
              </a:rPr>
              <a:t>1% - 3%</a:t>
            </a:r>
          </a:p>
          <a:p>
            <a:endParaRPr lang="en-US" sz="1600">
              <a:latin typeface="Gadugi" panose="020B0502040204020203" pitchFamily="34" charset="0"/>
              <a:ea typeface="Gadugi" panose="020B0502040204020203" pitchFamily="34" charset="0"/>
            </a:endParaRPr>
          </a:p>
          <a:p>
            <a:pPr algn="ctr"/>
            <a:r>
              <a:rPr lang="en-US" sz="1500">
                <a:latin typeface="Gadugi" panose="020B0502040204020203" pitchFamily="34" charset="0"/>
                <a:ea typeface="Gadugi" panose="020B0502040204020203" pitchFamily="34" charset="0"/>
              </a:rPr>
              <a:t>2022 Average</a:t>
            </a:r>
          </a:p>
          <a:p>
            <a:pPr algn="ctr"/>
            <a:r>
              <a:rPr lang="en-US" sz="2800" b="1" spc="-100">
                <a:solidFill>
                  <a:schemeClr val="accent1"/>
                </a:solidFill>
                <a:latin typeface="Rockwell" panose="02060603020205020403" pitchFamily="18" charset="77"/>
              </a:rPr>
              <a:t>2.3%</a:t>
            </a:r>
          </a:p>
        </p:txBody>
      </p:sp>
      <p:sp>
        <p:nvSpPr>
          <p:cNvPr id="9" name="TextBox 8">
            <a:extLst>
              <a:ext uri="{FF2B5EF4-FFF2-40B4-BE49-F238E27FC236}">
                <a16:creationId xmlns:a16="http://schemas.microsoft.com/office/drawing/2014/main" id="{BE4E52A2-6E85-D4E0-E8B2-516DCA7DFE37}"/>
              </a:ext>
            </a:extLst>
          </p:cNvPr>
          <p:cNvSpPr txBox="1"/>
          <p:nvPr/>
        </p:nvSpPr>
        <p:spPr>
          <a:xfrm>
            <a:off x="725057" y="4098424"/>
            <a:ext cx="3659379" cy="369332"/>
          </a:xfrm>
          <a:prstGeom prst="rect">
            <a:avLst/>
          </a:prstGeom>
        </p:spPr>
        <p:txBody>
          <a:bodyPr wrap="square" rtlCol="0">
            <a:spAutoFit/>
          </a:bodyPr>
          <a:lstStyle/>
          <a:p>
            <a:pPr algn="ctr"/>
            <a:r>
              <a:rPr lang="en-US" b="1">
                <a:latin typeface="Gadugi" panose="020B0502040204020203" pitchFamily="34" charset="0"/>
                <a:ea typeface="Gadugi" panose="020B0502040204020203" pitchFamily="34" charset="0"/>
              </a:rPr>
              <a:t>Food Retail Net Income</a:t>
            </a:r>
          </a:p>
        </p:txBody>
      </p:sp>
      <p:sp>
        <p:nvSpPr>
          <p:cNvPr id="10" name="TextBox 9">
            <a:extLst>
              <a:ext uri="{FF2B5EF4-FFF2-40B4-BE49-F238E27FC236}">
                <a16:creationId xmlns:a16="http://schemas.microsoft.com/office/drawing/2014/main" id="{996727F4-9A43-9823-5FA5-1FD623ECFFFA}"/>
              </a:ext>
            </a:extLst>
          </p:cNvPr>
          <p:cNvSpPr txBox="1"/>
          <p:nvPr/>
        </p:nvSpPr>
        <p:spPr>
          <a:xfrm>
            <a:off x="4385073" y="4098424"/>
            <a:ext cx="3660041" cy="369332"/>
          </a:xfrm>
          <a:prstGeom prst="rect">
            <a:avLst/>
          </a:prstGeom>
          <a:noFill/>
        </p:spPr>
        <p:txBody>
          <a:bodyPr wrap="square" rtlCol="0">
            <a:spAutoFit/>
          </a:bodyPr>
          <a:lstStyle>
            <a:defPPr>
              <a:defRPr lang="en-US"/>
            </a:defPPr>
            <a:lvl1pPr algn="ctr">
              <a:defRPr b="1">
                <a:latin typeface="Gadugi" panose="020B0502040204020203" pitchFamily="34" charset="0"/>
                <a:ea typeface="Gadugi" panose="020B0502040204020203" pitchFamily="34" charset="0"/>
              </a:defRPr>
            </a:lvl1pPr>
          </a:lstStyle>
          <a:p>
            <a:r>
              <a:rPr lang="en-US"/>
              <a:t>Efficiency Initiatives</a:t>
            </a:r>
          </a:p>
        </p:txBody>
      </p:sp>
      <p:sp>
        <p:nvSpPr>
          <p:cNvPr id="11" name="TextBox 10">
            <a:extLst>
              <a:ext uri="{FF2B5EF4-FFF2-40B4-BE49-F238E27FC236}">
                <a16:creationId xmlns:a16="http://schemas.microsoft.com/office/drawing/2014/main" id="{7B28D39E-5720-76FC-3199-681FF65A005F}"/>
              </a:ext>
            </a:extLst>
          </p:cNvPr>
          <p:cNvSpPr txBox="1"/>
          <p:nvPr/>
        </p:nvSpPr>
        <p:spPr>
          <a:xfrm>
            <a:off x="8051371" y="4098424"/>
            <a:ext cx="3659380" cy="369332"/>
          </a:xfrm>
          <a:prstGeom prst="rect">
            <a:avLst/>
          </a:prstGeom>
        </p:spPr>
        <p:txBody>
          <a:bodyPr wrap="square" rtlCol="0">
            <a:spAutoFit/>
          </a:bodyPr>
          <a:lstStyle/>
          <a:p>
            <a:pPr algn="ctr"/>
            <a:r>
              <a:rPr lang="en-US" b="1">
                <a:latin typeface="Gadugi" panose="020B0502040204020203" pitchFamily="34" charset="0"/>
                <a:ea typeface="Gadugi" panose="020B0502040204020203" pitchFamily="34" charset="0"/>
              </a:rPr>
              <a:t>Operational Initiatives</a:t>
            </a:r>
          </a:p>
        </p:txBody>
      </p:sp>
      <p:pic>
        <p:nvPicPr>
          <p:cNvPr id="26" name="Picture 25">
            <a:extLst>
              <a:ext uri="{FF2B5EF4-FFF2-40B4-BE49-F238E27FC236}">
                <a16:creationId xmlns:a16="http://schemas.microsoft.com/office/drawing/2014/main" id="{9088663A-5494-DE29-6822-8D35A9803D11}"/>
              </a:ext>
            </a:extLst>
          </p:cNvPr>
          <p:cNvPicPr>
            <a:picLocks noChangeAspect="1"/>
          </p:cNvPicPr>
          <p:nvPr/>
        </p:nvPicPr>
        <p:blipFill>
          <a:blip r:embed="rId3"/>
          <a:srcRect/>
          <a:stretch/>
        </p:blipFill>
        <p:spPr>
          <a:xfrm>
            <a:off x="1907603" y="2634153"/>
            <a:ext cx="1299621" cy="1374889"/>
          </a:xfrm>
          <a:prstGeom prst="rect">
            <a:avLst/>
          </a:prstGeom>
        </p:spPr>
      </p:pic>
      <p:pic>
        <p:nvPicPr>
          <p:cNvPr id="28" name="Picture 27">
            <a:extLst>
              <a:ext uri="{FF2B5EF4-FFF2-40B4-BE49-F238E27FC236}">
                <a16:creationId xmlns:a16="http://schemas.microsoft.com/office/drawing/2014/main" id="{F505A620-79E9-D4BA-9ADC-F3500F79C680}"/>
              </a:ext>
            </a:extLst>
          </p:cNvPr>
          <p:cNvPicPr>
            <a:picLocks noChangeAspect="1"/>
          </p:cNvPicPr>
          <p:nvPr/>
        </p:nvPicPr>
        <p:blipFill>
          <a:blip r:embed="rId4"/>
          <a:srcRect/>
          <a:stretch/>
        </p:blipFill>
        <p:spPr>
          <a:xfrm>
            <a:off x="8281893" y="2541301"/>
            <a:ext cx="3071906" cy="1467741"/>
          </a:xfrm>
          <a:prstGeom prst="rect">
            <a:avLst/>
          </a:prstGeom>
        </p:spPr>
      </p:pic>
      <p:pic>
        <p:nvPicPr>
          <p:cNvPr id="29" name="Picture 28">
            <a:extLst>
              <a:ext uri="{FF2B5EF4-FFF2-40B4-BE49-F238E27FC236}">
                <a16:creationId xmlns:a16="http://schemas.microsoft.com/office/drawing/2014/main" id="{529F022B-F377-2063-52AD-A9C9DDC26C5F}"/>
              </a:ext>
            </a:extLst>
          </p:cNvPr>
          <p:cNvPicPr>
            <a:picLocks noChangeAspect="1"/>
          </p:cNvPicPr>
          <p:nvPr/>
        </p:nvPicPr>
        <p:blipFill>
          <a:blip r:embed="rId5"/>
          <a:stretch>
            <a:fillRect/>
          </a:stretch>
        </p:blipFill>
        <p:spPr>
          <a:xfrm>
            <a:off x="5724320" y="2514867"/>
            <a:ext cx="1299621" cy="1494175"/>
          </a:xfrm>
          <a:prstGeom prst="rect">
            <a:avLst/>
          </a:prstGeom>
        </p:spPr>
      </p:pic>
    </p:spTree>
    <p:extLst>
      <p:ext uri="{BB962C8B-B14F-4D97-AF65-F5344CB8AC3E}">
        <p14:creationId xmlns:p14="http://schemas.microsoft.com/office/powerpoint/2010/main" val="253481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50634F86-0787-0EAA-A375-81BA2CBAE534}"/>
              </a:ext>
            </a:extLst>
          </p:cNvPr>
          <p:cNvGrpSpPr/>
          <p:nvPr/>
        </p:nvGrpSpPr>
        <p:grpSpPr>
          <a:xfrm>
            <a:off x="3270075" y="4558570"/>
            <a:ext cx="5651852" cy="1714934"/>
            <a:chOff x="6385203" y="4615722"/>
            <a:chExt cx="5651852" cy="1714934"/>
          </a:xfrm>
        </p:grpSpPr>
        <p:sp>
          <p:nvSpPr>
            <p:cNvPr id="45" name="TextBox 44">
              <a:extLst>
                <a:ext uri="{FF2B5EF4-FFF2-40B4-BE49-F238E27FC236}">
                  <a16:creationId xmlns:a16="http://schemas.microsoft.com/office/drawing/2014/main" id="{405A165F-605E-8C33-5769-9BCA32E47322}"/>
                </a:ext>
              </a:extLst>
            </p:cNvPr>
            <p:cNvSpPr txBox="1"/>
            <p:nvPr/>
          </p:nvSpPr>
          <p:spPr>
            <a:xfrm>
              <a:off x="6385203" y="5622152"/>
              <a:ext cx="5651852" cy="338554"/>
            </a:xfrm>
            <a:prstGeom prst="rect">
              <a:avLst/>
            </a:prstGeom>
            <a:noFill/>
          </p:spPr>
          <p:txBody>
            <a:bodyPr wrap="square" rtlCol="0">
              <a:spAutoFit/>
            </a:bodyPr>
            <a:lstStyle/>
            <a:p>
              <a:pPr lvl="0" algn="ctr">
                <a:spcAft>
                  <a:spcPts val="300"/>
                </a:spcAft>
              </a:pPr>
              <a:r>
                <a:rPr lang="en-US" sz="1600" b="1">
                  <a:latin typeface="Gadugi" panose="020B0502040204020203" pitchFamily="34" charset="0"/>
                  <a:ea typeface="Gadugi" panose="020B0502040204020203" pitchFamily="34" charset="0"/>
                </a:rPr>
                <a:t>AI analysis &amp; predictive modeling using shopper data </a:t>
              </a:r>
            </a:p>
          </p:txBody>
        </p:sp>
        <p:pic>
          <p:nvPicPr>
            <p:cNvPr id="46" name="Picture 45">
              <a:extLst>
                <a:ext uri="{FF2B5EF4-FFF2-40B4-BE49-F238E27FC236}">
                  <a16:creationId xmlns:a16="http://schemas.microsoft.com/office/drawing/2014/main" id="{50F4B43E-3711-99DB-8443-044CBE856412}"/>
                </a:ext>
              </a:extLst>
            </p:cNvPr>
            <p:cNvPicPr>
              <a:picLocks noChangeAspect="1"/>
            </p:cNvPicPr>
            <p:nvPr/>
          </p:nvPicPr>
          <p:blipFill>
            <a:blip r:embed="rId3"/>
            <a:stretch>
              <a:fillRect/>
            </a:stretch>
          </p:blipFill>
          <p:spPr>
            <a:xfrm>
              <a:off x="8394041" y="4615722"/>
              <a:ext cx="1634174" cy="951720"/>
            </a:xfrm>
            <a:prstGeom prst="rect">
              <a:avLst/>
            </a:prstGeom>
          </p:spPr>
        </p:pic>
        <p:sp>
          <p:nvSpPr>
            <p:cNvPr id="51" name="TextBox 50">
              <a:extLst>
                <a:ext uri="{FF2B5EF4-FFF2-40B4-BE49-F238E27FC236}">
                  <a16:creationId xmlns:a16="http://schemas.microsoft.com/office/drawing/2014/main" id="{BD53BEC9-A434-1B25-1729-F3D582D43C5E}"/>
                </a:ext>
              </a:extLst>
            </p:cNvPr>
            <p:cNvSpPr txBox="1"/>
            <p:nvPr/>
          </p:nvSpPr>
          <p:spPr>
            <a:xfrm>
              <a:off x="6797949" y="5992102"/>
              <a:ext cx="2657001" cy="338554"/>
            </a:xfrm>
            <a:prstGeom prst="rect">
              <a:avLst/>
            </a:prstGeom>
            <a:noFill/>
          </p:spPr>
          <p:txBody>
            <a:bodyPr wrap="square" rtlCol="0">
              <a:spAutoFit/>
            </a:bodyPr>
            <a:lstStyle/>
            <a:p>
              <a:pPr marL="342900" lvl="1" indent="-342900">
                <a:buClr>
                  <a:schemeClr val="accent1"/>
                </a:buClr>
                <a:buSzPct val="110000"/>
                <a:buFont typeface="Wingdings" pitchFamily="2" charset="2"/>
                <a:buChar char="§"/>
              </a:pPr>
              <a:r>
                <a:rPr lang="en-US" sz="1600">
                  <a:latin typeface="Gadugi" panose="020B0502040204020203" pitchFamily="34" charset="0"/>
                  <a:ea typeface="Gadugi" panose="020B0502040204020203" pitchFamily="34" charset="0"/>
                </a:rPr>
                <a:t>Product preferences</a:t>
              </a:r>
            </a:p>
          </p:txBody>
        </p:sp>
        <p:sp>
          <p:nvSpPr>
            <p:cNvPr id="52" name="TextBox 51">
              <a:extLst>
                <a:ext uri="{FF2B5EF4-FFF2-40B4-BE49-F238E27FC236}">
                  <a16:creationId xmlns:a16="http://schemas.microsoft.com/office/drawing/2014/main" id="{8C10ECD4-B8FD-8882-C55D-0D9403EE0EEA}"/>
                </a:ext>
              </a:extLst>
            </p:cNvPr>
            <p:cNvSpPr txBox="1"/>
            <p:nvPr/>
          </p:nvSpPr>
          <p:spPr>
            <a:xfrm>
              <a:off x="9352530" y="5992102"/>
              <a:ext cx="2271779" cy="338554"/>
            </a:xfrm>
            <a:prstGeom prst="rect">
              <a:avLst/>
            </a:prstGeom>
            <a:noFill/>
          </p:spPr>
          <p:txBody>
            <a:bodyPr wrap="square" rtlCol="0">
              <a:spAutoFit/>
            </a:bodyPr>
            <a:lstStyle/>
            <a:p>
              <a:pPr marL="342900" lvl="1" indent="-342900">
                <a:buClr>
                  <a:schemeClr val="accent1"/>
                </a:buClr>
                <a:buSzPct val="110000"/>
                <a:buFont typeface="Wingdings" pitchFamily="2" charset="2"/>
                <a:buChar char="§"/>
              </a:pPr>
              <a:r>
                <a:rPr lang="en-US" sz="1600">
                  <a:latin typeface="Gadugi" panose="020B0502040204020203" pitchFamily="34" charset="0"/>
                  <a:ea typeface="Gadugi" panose="020B0502040204020203" pitchFamily="34" charset="0"/>
                </a:rPr>
                <a:t>Spending habits</a:t>
              </a:r>
            </a:p>
          </p:txBody>
        </p:sp>
      </p:grpSp>
      <p:sp>
        <p:nvSpPr>
          <p:cNvPr id="42" name="Rectangle 41">
            <a:extLst>
              <a:ext uri="{FF2B5EF4-FFF2-40B4-BE49-F238E27FC236}">
                <a16:creationId xmlns:a16="http://schemas.microsoft.com/office/drawing/2014/main" id="{623313C2-804A-ACB0-E2DB-E86BAAE541E0}"/>
              </a:ext>
            </a:extLst>
          </p:cNvPr>
          <p:cNvSpPr/>
          <p:nvPr/>
        </p:nvSpPr>
        <p:spPr>
          <a:xfrm>
            <a:off x="4709786" y="2303803"/>
            <a:ext cx="6996864" cy="1673428"/>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28D6FD0C-AA22-39AD-A7EB-17C35AFF4BDB}"/>
              </a:ext>
            </a:extLst>
          </p:cNvPr>
          <p:cNvSpPr>
            <a:spLocks noGrp="1"/>
          </p:cNvSpPr>
          <p:nvPr>
            <p:ph type="title"/>
          </p:nvPr>
        </p:nvSpPr>
        <p:spPr/>
        <p:txBody>
          <a:bodyPr/>
          <a:lstStyle/>
          <a:p>
            <a:r>
              <a:rPr lang="en-US"/>
              <a:t>TECHNOLOGY PLAYS INCREASED ROLE IN OPERATIONS &amp; CUSTOMER EXPERIENCE </a:t>
            </a:r>
          </a:p>
        </p:txBody>
      </p:sp>
      <p:sp>
        <p:nvSpPr>
          <p:cNvPr id="4" name="TextBox 3">
            <a:extLst>
              <a:ext uri="{FF2B5EF4-FFF2-40B4-BE49-F238E27FC236}">
                <a16:creationId xmlns:a16="http://schemas.microsoft.com/office/drawing/2014/main" id="{9E0BDA40-F69F-A554-7C9C-6032B413C700}"/>
              </a:ext>
            </a:extLst>
          </p:cNvPr>
          <p:cNvSpPr txBox="1"/>
          <p:nvPr/>
        </p:nvSpPr>
        <p:spPr>
          <a:xfrm>
            <a:off x="726510" y="1764182"/>
            <a:ext cx="11033690" cy="430887"/>
          </a:xfrm>
          <a:prstGeom prst="rect">
            <a:avLst/>
          </a:prstGeom>
          <a:noFill/>
        </p:spPr>
        <p:txBody>
          <a:bodyPr wrap="square" rtlCol="0">
            <a:spAutoFit/>
          </a:bodyPr>
          <a:lstStyle/>
          <a:p>
            <a:pPr algn="ctr"/>
            <a:r>
              <a:rPr lang="en-US" sz="2200">
                <a:solidFill>
                  <a:schemeClr val="accent1"/>
                </a:solidFill>
                <a:latin typeface="Rockwell" panose="02060603020205020403" pitchFamily="18" charset="77"/>
                <a:ea typeface="Gadugi" panose="020B0502040204020203" pitchFamily="34" charset="0"/>
              </a:rPr>
              <a:t> 2022 Technology Investments</a:t>
            </a:r>
          </a:p>
        </p:txBody>
      </p:sp>
      <p:grpSp>
        <p:nvGrpSpPr>
          <p:cNvPr id="3" name="Group 2">
            <a:extLst>
              <a:ext uri="{FF2B5EF4-FFF2-40B4-BE49-F238E27FC236}">
                <a16:creationId xmlns:a16="http://schemas.microsoft.com/office/drawing/2014/main" id="{32502F9C-F6E8-E977-83B3-419124016AF6}"/>
              </a:ext>
            </a:extLst>
          </p:cNvPr>
          <p:cNvGrpSpPr/>
          <p:nvPr/>
        </p:nvGrpSpPr>
        <p:grpSpPr>
          <a:xfrm>
            <a:off x="794024" y="1983368"/>
            <a:ext cx="1475616" cy="1248075"/>
            <a:chOff x="794024" y="1983368"/>
            <a:chExt cx="1475616" cy="1248075"/>
          </a:xfrm>
        </p:grpSpPr>
        <p:grpSp>
          <p:nvGrpSpPr>
            <p:cNvPr id="16" name="Group 15">
              <a:extLst>
                <a:ext uri="{FF2B5EF4-FFF2-40B4-BE49-F238E27FC236}">
                  <a16:creationId xmlns:a16="http://schemas.microsoft.com/office/drawing/2014/main" id="{C77876D8-9444-684E-BDCA-B44D710D1F8D}"/>
                </a:ext>
              </a:extLst>
            </p:cNvPr>
            <p:cNvGrpSpPr/>
            <p:nvPr/>
          </p:nvGrpSpPr>
          <p:grpSpPr>
            <a:xfrm>
              <a:off x="794024" y="2905996"/>
              <a:ext cx="1475616" cy="325447"/>
              <a:chOff x="2027378" y="3553644"/>
              <a:chExt cx="1220112" cy="269095"/>
            </a:xfrm>
          </p:grpSpPr>
          <p:sp>
            <p:nvSpPr>
              <p:cNvPr id="18" name="Rectangle 17">
                <a:extLst>
                  <a:ext uri="{FF2B5EF4-FFF2-40B4-BE49-F238E27FC236}">
                    <a16:creationId xmlns:a16="http://schemas.microsoft.com/office/drawing/2014/main" id="{1E683A9F-451C-51B0-68C3-84F0F809E0AE}"/>
                  </a:ext>
                </a:extLst>
              </p:cNvPr>
              <p:cNvSpPr/>
              <p:nvPr/>
            </p:nvSpPr>
            <p:spPr>
              <a:xfrm>
                <a:off x="2027378" y="3553644"/>
                <a:ext cx="1220112" cy="269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8844B3-00E7-68E0-7448-F7F5C96F50E9}"/>
                  </a:ext>
                </a:extLst>
              </p:cNvPr>
              <p:cNvSpPr txBox="1"/>
              <p:nvPr/>
            </p:nvSpPr>
            <p:spPr>
              <a:xfrm>
                <a:off x="2027378" y="3554579"/>
                <a:ext cx="1220112" cy="254485"/>
              </a:xfrm>
              <a:prstGeom prst="rect">
                <a:avLst/>
              </a:prstGeom>
              <a:noFill/>
            </p:spPr>
            <p:txBody>
              <a:bodyPr wrap="square" rtlCol="0" anchor="ctr">
                <a:spAutoFit/>
              </a:bodyPr>
              <a:lstStyle/>
              <a:p>
                <a:pPr algn="ctr"/>
                <a:r>
                  <a:rPr lang="en-US" sz="1400">
                    <a:latin typeface="Rockwell" panose="02060603020205020403" pitchFamily="18" charset="77"/>
                  </a:rPr>
                  <a:t>Retailers</a:t>
                </a:r>
              </a:p>
            </p:txBody>
          </p:sp>
        </p:grpSp>
        <p:pic>
          <p:nvPicPr>
            <p:cNvPr id="17" name="Picture 16">
              <a:extLst>
                <a:ext uri="{FF2B5EF4-FFF2-40B4-BE49-F238E27FC236}">
                  <a16:creationId xmlns:a16="http://schemas.microsoft.com/office/drawing/2014/main" id="{BB96B140-E7C2-9CCA-4CD0-AE78E60A9478}"/>
                </a:ext>
              </a:extLst>
            </p:cNvPr>
            <p:cNvPicPr>
              <a:picLocks noChangeAspect="1"/>
            </p:cNvPicPr>
            <p:nvPr/>
          </p:nvPicPr>
          <p:blipFill rotWithShape="1">
            <a:blip r:embed="rId4"/>
            <a:srcRect l="799" r="799"/>
            <a:stretch/>
          </p:blipFill>
          <p:spPr>
            <a:xfrm>
              <a:off x="1014036" y="1983368"/>
              <a:ext cx="1061062" cy="890027"/>
            </a:xfrm>
            <a:prstGeom prst="rect">
              <a:avLst/>
            </a:prstGeom>
          </p:spPr>
        </p:pic>
      </p:grpSp>
      <p:grpSp>
        <p:nvGrpSpPr>
          <p:cNvPr id="5" name="Group 4">
            <a:extLst>
              <a:ext uri="{FF2B5EF4-FFF2-40B4-BE49-F238E27FC236}">
                <a16:creationId xmlns:a16="http://schemas.microsoft.com/office/drawing/2014/main" id="{3435F151-A63E-16BE-D774-9E58B0075E47}"/>
              </a:ext>
            </a:extLst>
          </p:cNvPr>
          <p:cNvGrpSpPr/>
          <p:nvPr/>
        </p:nvGrpSpPr>
        <p:grpSpPr>
          <a:xfrm>
            <a:off x="2512541" y="2260624"/>
            <a:ext cx="1475617" cy="973471"/>
            <a:chOff x="2512541" y="2260624"/>
            <a:chExt cx="1475617" cy="973471"/>
          </a:xfrm>
        </p:grpSpPr>
        <p:grpSp>
          <p:nvGrpSpPr>
            <p:cNvPr id="22" name="Group 21">
              <a:extLst>
                <a:ext uri="{FF2B5EF4-FFF2-40B4-BE49-F238E27FC236}">
                  <a16:creationId xmlns:a16="http://schemas.microsoft.com/office/drawing/2014/main" id="{176D8F8D-F105-A943-8451-0A47833CAE4E}"/>
                </a:ext>
              </a:extLst>
            </p:cNvPr>
            <p:cNvGrpSpPr/>
            <p:nvPr/>
          </p:nvGrpSpPr>
          <p:grpSpPr>
            <a:xfrm>
              <a:off x="2512541" y="2897372"/>
              <a:ext cx="1475617" cy="336723"/>
              <a:chOff x="7268010" y="2759859"/>
              <a:chExt cx="3905591" cy="365761"/>
            </a:xfrm>
          </p:grpSpPr>
          <p:sp>
            <p:nvSpPr>
              <p:cNvPr id="23" name="Rectangle 22">
                <a:extLst>
                  <a:ext uri="{FF2B5EF4-FFF2-40B4-BE49-F238E27FC236}">
                    <a16:creationId xmlns:a16="http://schemas.microsoft.com/office/drawing/2014/main" id="{28544C13-7B8D-0AD5-56D2-9B9F0FCA53FC}"/>
                  </a:ext>
                </a:extLst>
              </p:cNvPr>
              <p:cNvSpPr/>
              <p:nvPr/>
            </p:nvSpPr>
            <p:spPr>
              <a:xfrm>
                <a:off x="7268010" y="2759859"/>
                <a:ext cx="3905591" cy="36576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6DFF7BE-DF89-0418-CD9C-B87D9703AA6E}"/>
                  </a:ext>
                </a:extLst>
              </p:cNvPr>
              <p:cNvSpPr txBox="1"/>
              <p:nvPr/>
            </p:nvSpPr>
            <p:spPr>
              <a:xfrm>
                <a:off x="7268010" y="2780021"/>
                <a:ext cx="3905591" cy="334319"/>
              </a:xfrm>
              <a:prstGeom prst="rect">
                <a:avLst/>
              </a:prstGeom>
              <a:noFill/>
            </p:spPr>
            <p:txBody>
              <a:bodyPr wrap="square" rtlCol="0" anchor="ctr">
                <a:spAutoFit/>
              </a:bodyPr>
              <a:lstStyle/>
              <a:p>
                <a:pPr algn="ctr"/>
                <a:r>
                  <a:rPr lang="en-US" sz="1400">
                    <a:latin typeface="Rockwell" panose="02060603020205020403" pitchFamily="18" charset="77"/>
                  </a:rPr>
                  <a:t>Suppliers</a:t>
                </a:r>
              </a:p>
            </p:txBody>
          </p:sp>
        </p:grpSp>
        <p:pic>
          <p:nvPicPr>
            <p:cNvPr id="21" name="Picture 20">
              <a:extLst>
                <a:ext uri="{FF2B5EF4-FFF2-40B4-BE49-F238E27FC236}">
                  <a16:creationId xmlns:a16="http://schemas.microsoft.com/office/drawing/2014/main" id="{88B2AEA3-9325-950F-2069-94AD64F38AE6}"/>
                </a:ext>
              </a:extLst>
            </p:cNvPr>
            <p:cNvPicPr>
              <a:picLocks noChangeAspect="1"/>
            </p:cNvPicPr>
            <p:nvPr/>
          </p:nvPicPr>
          <p:blipFill>
            <a:blip r:embed="rId5"/>
            <a:srcRect/>
            <a:stretch/>
          </p:blipFill>
          <p:spPr>
            <a:xfrm>
              <a:off x="2619204" y="2260624"/>
              <a:ext cx="1255784" cy="557174"/>
            </a:xfrm>
            <a:prstGeom prst="rect">
              <a:avLst/>
            </a:prstGeom>
          </p:spPr>
        </p:pic>
      </p:grpSp>
      <p:sp>
        <p:nvSpPr>
          <p:cNvPr id="26" name="TextBox 25">
            <a:extLst>
              <a:ext uri="{FF2B5EF4-FFF2-40B4-BE49-F238E27FC236}">
                <a16:creationId xmlns:a16="http://schemas.microsoft.com/office/drawing/2014/main" id="{B36C5BB6-E64E-D49D-6353-5355ADCCC004}"/>
              </a:ext>
            </a:extLst>
          </p:cNvPr>
          <p:cNvSpPr txBox="1"/>
          <p:nvPr/>
        </p:nvSpPr>
        <p:spPr>
          <a:xfrm>
            <a:off x="796427" y="3301385"/>
            <a:ext cx="1475616" cy="800219"/>
          </a:xfrm>
          <a:prstGeom prst="rect">
            <a:avLst/>
          </a:prstGeom>
          <a:noFill/>
        </p:spPr>
        <p:txBody>
          <a:bodyPr wrap="square">
            <a:spAutoFit/>
          </a:bodyPr>
          <a:lstStyle/>
          <a:p>
            <a:pPr marR="0" algn="ctr">
              <a:spcBef>
                <a:spcPts val="0"/>
              </a:spcBef>
              <a:spcAft>
                <a:spcPts val="0"/>
              </a:spcAft>
            </a:pPr>
            <a:r>
              <a:rPr lang="en-US" sz="2800" b="1" spc="-100">
                <a:solidFill>
                  <a:schemeClr val="accent4"/>
                </a:solidFill>
                <a:latin typeface="Rockwell" panose="02060603020205020403" pitchFamily="18" charset="77"/>
              </a:rPr>
              <a:t>1.3%</a:t>
            </a:r>
            <a:endParaRPr lang="en-US">
              <a:solidFill>
                <a:schemeClr val="accent4"/>
              </a:solidFill>
              <a:latin typeface="Gadugi" panose="020B0502040204020203" pitchFamily="34" charset="0"/>
              <a:ea typeface="Gadugi" panose="020B0502040204020203" pitchFamily="34" charset="0"/>
            </a:endParaRPr>
          </a:p>
          <a:p>
            <a:pPr marR="0" algn="ctr">
              <a:spcBef>
                <a:spcPts val="0"/>
              </a:spcBef>
              <a:spcAft>
                <a:spcPts val="0"/>
              </a:spcAft>
            </a:pPr>
            <a:r>
              <a:rPr lang="en-US" sz="1800">
                <a:effectLst/>
                <a:latin typeface="Gadugi" panose="020B0502040204020203" pitchFamily="34" charset="0"/>
                <a:ea typeface="Gadugi" panose="020B0502040204020203" pitchFamily="34" charset="0"/>
              </a:rPr>
              <a:t>Of Sales</a:t>
            </a:r>
            <a:endParaRPr lang="en-US">
              <a:latin typeface="Gadugi" panose="020B0502040204020203" pitchFamily="34" charset="0"/>
              <a:ea typeface="Gadugi" panose="020B0502040204020203" pitchFamily="34" charset="0"/>
            </a:endParaRPr>
          </a:p>
        </p:txBody>
      </p:sp>
      <p:sp>
        <p:nvSpPr>
          <p:cNvPr id="27" name="TextBox 26">
            <a:extLst>
              <a:ext uri="{FF2B5EF4-FFF2-40B4-BE49-F238E27FC236}">
                <a16:creationId xmlns:a16="http://schemas.microsoft.com/office/drawing/2014/main" id="{51FD5BB3-4535-BC91-A7A9-81E91FBE0C87}"/>
              </a:ext>
            </a:extLst>
          </p:cNvPr>
          <p:cNvSpPr txBox="1"/>
          <p:nvPr/>
        </p:nvSpPr>
        <p:spPr>
          <a:xfrm>
            <a:off x="6069166" y="2510814"/>
            <a:ext cx="5224942" cy="584775"/>
          </a:xfrm>
          <a:prstGeom prst="rect">
            <a:avLst/>
          </a:prstGeom>
          <a:noFill/>
        </p:spPr>
        <p:txBody>
          <a:bodyPr wrap="square" rtlCol="0">
            <a:spAutoFit/>
          </a:bodyPr>
          <a:lstStyle/>
          <a:p>
            <a:r>
              <a:rPr lang="en-US" sz="1600">
                <a:latin typeface="Gadugi" panose="020B0502040204020203" pitchFamily="34" charset="0"/>
                <a:ea typeface="Gadugi" panose="020B0502040204020203" pitchFamily="34" charset="0"/>
              </a:rPr>
              <a:t>Of retailers experimenting with new technologies to improve customer experience</a:t>
            </a:r>
          </a:p>
        </p:txBody>
      </p:sp>
      <p:sp>
        <p:nvSpPr>
          <p:cNvPr id="29" name="TextBox 28">
            <a:extLst>
              <a:ext uri="{FF2B5EF4-FFF2-40B4-BE49-F238E27FC236}">
                <a16:creationId xmlns:a16="http://schemas.microsoft.com/office/drawing/2014/main" id="{E1F924BB-8679-45E3-8406-7EDE4C0EC34E}"/>
              </a:ext>
            </a:extLst>
          </p:cNvPr>
          <p:cNvSpPr txBox="1"/>
          <p:nvPr/>
        </p:nvSpPr>
        <p:spPr>
          <a:xfrm>
            <a:off x="998296" y="5565000"/>
            <a:ext cx="2263796" cy="584775"/>
          </a:xfrm>
          <a:prstGeom prst="rect">
            <a:avLst/>
          </a:prstGeom>
          <a:noFill/>
        </p:spPr>
        <p:txBody>
          <a:bodyPr wrap="square" rtlCol="0">
            <a:spAutoFit/>
          </a:bodyPr>
          <a:lstStyle/>
          <a:p>
            <a:pPr lvl="0" algn="ctr"/>
            <a:r>
              <a:rPr lang="en-US" sz="1600" b="1">
                <a:latin typeface="Gadugi" panose="020B0502040204020203" pitchFamily="34" charset="0"/>
                <a:ea typeface="Gadugi" panose="020B0502040204020203" pitchFamily="34" charset="0"/>
              </a:rPr>
              <a:t>Automation of </a:t>
            </a:r>
            <a:br>
              <a:rPr lang="en-US" sz="1600" b="1">
                <a:latin typeface="Gadugi" panose="020B0502040204020203" pitchFamily="34" charset="0"/>
                <a:ea typeface="Gadugi" panose="020B0502040204020203" pitchFamily="34" charset="0"/>
              </a:rPr>
            </a:br>
            <a:r>
              <a:rPr lang="en-US" sz="1600" b="1">
                <a:latin typeface="Gadugi" panose="020B0502040204020203" pitchFamily="34" charset="0"/>
                <a:ea typeface="Gadugi" panose="020B0502040204020203" pitchFamily="34" charset="0"/>
              </a:rPr>
              <a:t>shelf restocking</a:t>
            </a:r>
          </a:p>
        </p:txBody>
      </p:sp>
      <p:sp>
        <p:nvSpPr>
          <p:cNvPr id="30" name="TextBox 29">
            <a:extLst>
              <a:ext uri="{FF2B5EF4-FFF2-40B4-BE49-F238E27FC236}">
                <a16:creationId xmlns:a16="http://schemas.microsoft.com/office/drawing/2014/main" id="{D9725A3C-50DE-AD80-9DE5-3D47B4B79B56}"/>
              </a:ext>
            </a:extLst>
          </p:cNvPr>
          <p:cNvSpPr txBox="1"/>
          <p:nvPr/>
        </p:nvSpPr>
        <p:spPr>
          <a:xfrm>
            <a:off x="2497346" y="3301385"/>
            <a:ext cx="1475616" cy="800219"/>
          </a:xfrm>
          <a:prstGeom prst="rect">
            <a:avLst/>
          </a:prstGeom>
          <a:noFill/>
        </p:spPr>
        <p:txBody>
          <a:bodyPr wrap="square">
            <a:spAutoFit/>
          </a:bodyPr>
          <a:lstStyle/>
          <a:p>
            <a:pPr marR="0" algn="ctr">
              <a:spcBef>
                <a:spcPts val="0"/>
              </a:spcBef>
              <a:spcAft>
                <a:spcPts val="0"/>
              </a:spcAft>
            </a:pPr>
            <a:r>
              <a:rPr lang="en-US" sz="2800" b="1" spc="-100">
                <a:solidFill>
                  <a:schemeClr val="accent5"/>
                </a:solidFill>
                <a:latin typeface="Rockwell" panose="02060603020205020403" pitchFamily="18" charset="77"/>
              </a:rPr>
              <a:t>2.4%</a:t>
            </a:r>
            <a:endParaRPr lang="en-US">
              <a:solidFill>
                <a:schemeClr val="accent5"/>
              </a:solidFill>
              <a:latin typeface="Gadugi" panose="020B0502040204020203" pitchFamily="34" charset="0"/>
              <a:ea typeface="Gadugi" panose="020B0502040204020203" pitchFamily="34" charset="0"/>
            </a:endParaRPr>
          </a:p>
          <a:p>
            <a:pPr marR="0" algn="ctr">
              <a:spcBef>
                <a:spcPts val="0"/>
              </a:spcBef>
              <a:spcAft>
                <a:spcPts val="0"/>
              </a:spcAft>
            </a:pPr>
            <a:r>
              <a:rPr lang="en-US" sz="1800">
                <a:effectLst/>
                <a:latin typeface="Gadugi" panose="020B0502040204020203" pitchFamily="34" charset="0"/>
                <a:ea typeface="Gadugi" panose="020B0502040204020203" pitchFamily="34" charset="0"/>
              </a:rPr>
              <a:t>Of Sales</a:t>
            </a:r>
            <a:endParaRPr lang="en-US">
              <a:latin typeface="Gadugi" panose="020B0502040204020203" pitchFamily="34" charset="0"/>
              <a:ea typeface="Gadugi" panose="020B0502040204020203" pitchFamily="34" charset="0"/>
            </a:endParaRPr>
          </a:p>
        </p:txBody>
      </p:sp>
      <p:grpSp>
        <p:nvGrpSpPr>
          <p:cNvPr id="34" name="Group 33">
            <a:extLst>
              <a:ext uri="{FF2B5EF4-FFF2-40B4-BE49-F238E27FC236}">
                <a16:creationId xmlns:a16="http://schemas.microsoft.com/office/drawing/2014/main" id="{FB6BE37A-F827-7F5C-0698-EF15732577DA}"/>
              </a:ext>
            </a:extLst>
          </p:cNvPr>
          <p:cNvGrpSpPr/>
          <p:nvPr/>
        </p:nvGrpSpPr>
        <p:grpSpPr>
          <a:xfrm>
            <a:off x="5024480" y="2424420"/>
            <a:ext cx="863749" cy="863749"/>
            <a:chOff x="4729069" y="2498097"/>
            <a:chExt cx="1155700" cy="1155700"/>
          </a:xfrm>
        </p:grpSpPr>
        <p:pic>
          <p:nvPicPr>
            <p:cNvPr id="32" name="Picture 31">
              <a:extLst>
                <a:ext uri="{FF2B5EF4-FFF2-40B4-BE49-F238E27FC236}">
                  <a16:creationId xmlns:a16="http://schemas.microsoft.com/office/drawing/2014/main" id="{5381D3AD-3B29-48F4-31C4-2A2F93F5D108}"/>
                </a:ext>
              </a:extLst>
            </p:cNvPr>
            <p:cNvPicPr>
              <a:picLocks noChangeAspect="1"/>
            </p:cNvPicPr>
            <p:nvPr/>
          </p:nvPicPr>
          <p:blipFill>
            <a:blip r:embed="rId6"/>
            <a:srcRect/>
            <a:stretch/>
          </p:blipFill>
          <p:spPr>
            <a:xfrm>
              <a:off x="4729069" y="2498097"/>
              <a:ext cx="1155700" cy="1155700"/>
            </a:xfrm>
            <a:prstGeom prst="rect">
              <a:avLst/>
            </a:prstGeom>
          </p:spPr>
        </p:pic>
        <p:sp>
          <p:nvSpPr>
            <p:cNvPr id="33" name="TextBox 32">
              <a:extLst>
                <a:ext uri="{FF2B5EF4-FFF2-40B4-BE49-F238E27FC236}">
                  <a16:creationId xmlns:a16="http://schemas.microsoft.com/office/drawing/2014/main" id="{BA20298F-66DE-052B-1090-A5451B14EA14}"/>
                </a:ext>
              </a:extLst>
            </p:cNvPr>
            <p:cNvSpPr txBox="1"/>
            <p:nvPr/>
          </p:nvSpPr>
          <p:spPr>
            <a:xfrm>
              <a:off x="4744013" y="2826258"/>
              <a:ext cx="1140756" cy="498520"/>
            </a:xfrm>
            <a:prstGeom prst="rect">
              <a:avLst/>
            </a:prstGeom>
            <a:noFill/>
          </p:spPr>
          <p:txBody>
            <a:bodyPr wrap="square" rtlCol="0" anchor="ctr">
              <a:spAutoFit/>
            </a:bodyPr>
            <a:lstStyle/>
            <a:p>
              <a:pPr algn="ctr"/>
              <a:r>
                <a:rPr lang="en-US" sz="2000" b="1" spc="-30">
                  <a:solidFill>
                    <a:schemeClr val="accent1"/>
                  </a:solidFill>
                  <a:latin typeface="Rockwell" panose="02060603020205020403" pitchFamily="18" charset="77"/>
                </a:rPr>
                <a:t>85%</a:t>
              </a:r>
            </a:p>
          </p:txBody>
        </p:sp>
      </p:grpSp>
      <p:grpSp>
        <p:nvGrpSpPr>
          <p:cNvPr id="38" name="Group 37">
            <a:extLst>
              <a:ext uri="{FF2B5EF4-FFF2-40B4-BE49-F238E27FC236}">
                <a16:creationId xmlns:a16="http://schemas.microsoft.com/office/drawing/2014/main" id="{0307EA16-4132-43D9-707C-D049CF3CC4DA}"/>
              </a:ext>
            </a:extLst>
          </p:cNvPr>
          <p:cNvGrpSpPr/>
          <p:nvPr/>
        </p:nvGrpSpPr>
        <p:grpSpPr>
          <a:xfrm>
            <a:off x="10539088" y="3042305"/>
            <a:ext cx="863750" cy="863750"/>
            <a:chOff x="4729069" y="2498097"/>
            <a:chExt cx="1155700" cy="1155700"/>
          </a:xfrm>
        </p:grpSpPr>
        <p:pic>
          <p:nvPicPr>
            <p:cNvPr id="39" name="Picture 38">
              <a:extLst>
                <a:ext uri="{FF2B5EF4-FFF2-40B4-BE49-F238E27FC236}">
                  <a16:creationId xmlns:a16="http://schemas.microsoft.com/office/drawing/2014/main" id="{B278A846-B59E-8A1C-6E05-5E5D82412328}"/>
                </a:ext>
              </a:extLst>
            </p:cNvPr>
            <p:cNvPicPr>
              <a:picLocks noChangeAspect="1"/>
            </p:cNvPicPr>
            <p:nvPr/>
          </p:nvPicPr>
          <p:blipFill>
            <a:blip r:embed="rId7"/>
            <a:stretch>
              <a:fillRect/>
            </a:stretch>
          </p:blipFill>
          <p:spPr>
            <a:xfrm>
              <a:off x="4729069" y="2498097"/>
              <a:ext cx="1155700" cy="1155700"/>
            </a:xfrm>
            <a:prstGeom prst="rect">
              <a:avLst/>
            </a:prstGeom>
          </p:spPr>
        </p:pic>
        <p:sp>
          <p:nvSpPr>
            <p:cNvPr id="40" name="TextBox 39">
              <a:extLst>
                <a:ext uri="{FF2B5EF4-FFF2-40B4-BE49-F238E27FC236}">
                  <a16:creationId xmlns:a16="http://schemas.microsoft.com/office/drawing/2014/main" id="{8919F688-B797-412B-03AA-51376A4ECC21}"/>
                </a:ext>
              </a:extLst>
            </p:cNvPr>
            <p:cNvSpPr txBox="1"/>
            <p:nvPr/>
          </p:nvSpPr>
          <p:spPr>
            <a:xfrm>
              <a:off x="4744013" y="2826258"/>
              <a:ext cx="1140756" cy="498520"/>
            </a:xfrm>
            <a:prstGeom prst="rect">
              <a:avLst/>
            </a:prstGeom>
            <a:noFill/>
          </p:spPr>
          <p:txBody>
            <a:bodyPr wrap="square" rtlCol="0" anchor="ctr">
              <a:spAutoFit/>
            </a:bodyPr>
            <a:lstStyle/>
            <a:p>
              <a:pPr algn="ctr"/>
              <a:r>
                <a:rPr lang="en-US" sz="2000" b="1" spc="-30">
                  <a:solidFill>
                    <a:schemeClr val="accent1"/>
                  </a:solidFill>
                  <a:latin typeface="Rockwell" panose="02060603020205020403" pitchFamily="18" charset="77"/>
                </a:rPr>
                <a:t>83%</a:t>
              </a:r>
            </a:p>
          </p:txBody>
        </p:sp>
      </p:grpSp>
      <p:sp>
        <p:nvSpPr>
          <p:cNvPr id="41" name="TextBox 40">
            <a:extLst>
              <a:ext uri="{FF2B5EF4-FFF2-40B4-BE49-F238E27FC236}">
                <a16:creationId xmlns:a16="http://schemas.microsoft.com/office/drawing/2014/main" id="{ABD02C08-D749-C770-B8B4-E95291E95263}"/>
              </a:ext>
            </a:extLst>
          </p:cNvPr>
          <p:cNvSpPr txBox="1"/>
          <p:nvPr/>
        </p:nvSpPr>
        <p:spPr>
          <a:xfrm>
            <a:off x="5322257" y="3373091"/>
            <a:ext cx="5972914" cy="338554"/>
          </a:xfrm>
          <a:prstGeom prst="rect">
            <a:avLst/>
          </a:prstGeom>
          <a:noFill/>
        </p:spPr>
        <p:txBody>
          <a:bodyPr wrap="square" rtlCol="0">
            <a:spAutoFit/>
          </a:bodyPr>
          <a:lstStyle/>
          <a:p>
            <a:r>
              <a:rPr lang="en-US" sz="1600">
                <a:latin typeface="Gadugi" panose="020B0502040204020203" pitchFamily="34" charset="0"/>
                <a:ea typeface="Gadugi" panose="020B0502040204020203" pitchFamily="34" charset="0"/>
              </a:rPr>
              <a:t>Of retailers anticipate tech expenses to increase in 2023</a:t>
            </a:r>
          </a:p>
        </p:txBody>
      </p:sp>
      <p:sp>
        <p:nvSpPr>
          <p:cNvPr id="43" name="TextBox 42">
            <a:extLst>
              <a:ext uri="{FF2B5EF4-FFF2-40B4-BE49-F238E27FC236}">
                <a16:creationId xmlns:a16="http://schemas.microsoft.com/office/drawing/2014/main" id="{3C8D8C70-0701-A090-192B-B6AB58F3E179}"/>
              </a:ext>
            </a:extLst>
          </p:cNvPr>
          <p:cNvSpPr txBox="1"/>
          <p:nvPr/>
        </p:nvSpPr>
        <p:spPr>
          <a:xfrm>
            <a:off x="726510" y="4048308"/>
            <a:ext cx="11033690" cy="430887"/>
          </a:xfrm>
          <a:prstGeom prst="rect">
            <a:avLst/>
          </a:prstGeom>
          <a:noFill/>
        </p:spPr>
        <p:txBody>
          <a:bodyPr wrap="square" rtlCol="0">
            <a:spAutoFit/>
          </a:bodyPr>
          <a:lstStyle/>
          <a:p>
            <a:pPr algn="ctr"/>
            <a:r>
              <a:rPr lang="en-US" sz="2200">
                <a:solidFill>
                  <a:schemeClr val="accent1"/>
                </a:solidFill>
                <a:latin typeface="Rockwell" panose="02060603020205020403" pitchFamily="18" charset="77"/>
                <a:ea typeface="Gadugi" panose="020B0502040204020203" pitchFamily="34" charset="0"/>
              </a:rPr>
              <a:t>Tech Innovations Include</a:t>
            </a:r>
          </a:p>
        </p:txBody>
      </p:sp>
      <p:sp>
        <p:nvSpPr>
          <p:cNvPr id="44" name="TextBox 43">
            <a:extLst>
              <a:ext uri="{FF2B5EF4-FFF2-40B4-BE49-F238E27FC236}">
                <a16:creationId xmlns:a16="http://schemas.microsoft.com/office/drawing/2014/main" id="{44F2F7A4-971E-0F6D-8235-E67DFCA89A6B}"/>
              </a:ext>
            </a:extLst>
          </p:cNvPr>
          <p:cNvSpPr txBox="1"/>
          <p:nvPr/>
        </p:nvSpPr>
        <p:spPr>
          <a:xfrm>
            <a:off x="8699696" y="5565000"/>
            <a:ext cx="3102802" cy="338554"/>
          </a:xfrm>
          <a:prstGeom prst="rect">
            <a:avLst/>
          </a:prstGeom>
          <a:noFill/>
        </p:spPr>
        <p:txBody>
          <a:bodyPr wrap="square" rtlCol="0">
            <a:spAutoFit/>
          </a:bodyPr>
          <a:lstStyle/>
          <a:p>
            <a:pPr lvl="0" algn="ctr"/>
            <a:r>
              <a:rPr lang="en-US" sz="1600" b="1">
                <a:latin typeface="Gadugi" panose="020B0502040204020203" pitchFamily="34" charset="0"/>
                <a:ea typeface="Gadugi" panose="020B0502040204020203" pitchFamily="34" charset="0"/>
              </a:rPr>
              <a:t>Electronic shelf labels</a:t>
            </a:r>
          </a:p>
        </p:txBody>
      </p:sp>
      <p:pic>
        <p:nvPicPr>
          <p:cNvPr id="49" name="Picture 48">
            <a:extLst>
              <a:ext uri="{FF2B5EF4-FFF2-40B4-BE49-F238E27FC236}">
                <a16:creationId xmlns:a16="http://schemas.microsoft.com/office/drawing/2014/main" id="{ED769E81-74BD-DE89-31CD-71857558CD8B}"/>
              </a:ext>
            </a:extLst>
          </p:cNvPr>
          <p:cNvPicPr>
            <a:picLocks noChangeAspect="1"/>
          </p:cNvPicPr>
          <p:nvPr/>
        </p:nvPicPr>
        <p:blipFill>
          <a:blip r:embed="rId8"/>
          <a:srcRect/>
          <a:stretch/>
        </p:blipFill>
        <p:spPr>
          <a:xfrm>
            <a:off x="1609119" y="4527303"/>
            <a:ext cx="1021385" cy="1004363"/>
          </a:xfrm>
          <a:prstGeom prst="rect">
            <a:avLst/>
          </a:prstGeom>
        </p:spPr>
      </p:pic>
      <p:pic>
        <p:nvPicPr>
          <p:cNvPr id="50" name="Picture 49">
            <a:extLst>
              <a:ext uri="{FF2B5EF4-FFF2-40B4-BE49-F238E27FC236}">
                <a16:creationId xmlns:a16="http://schemas.microsoft.com/office/drawing/2014/main" id="{8D60B47D-4ED8-D5FC-DBC1-7CE5A71105C3}"/>
              </a:ext>
            </a:extLst>
          </p:cNvPr>
          <p:cNvPicPr>
            <a:picLocks noChangeAspect="1"/>
          </p:cNvPicPr>
          <p:nvPr/>
        </p:nvPicPr>
        <p:blipFill>
          <a:blip r:embed="rId9"/>
          <a:srcRect/>
          <a:stretch/>
        </p:blipFill>
        <p:spPr>
          <a:xfrm>
            <a:off x="9422759" y="4542109"/>
            <a:ext cx="1547603" cy="969288"/>
          </a:xfrm>
          <a:prstGeom prst="rect">
            <a:avLst/>
          </a:prstGeom>
        </p:spPr>
      </p:pic>
    </p:spTree>
    <p:extLst>
      <p:ext uri="{BB962C8B-B14F-4D97-AF65-F5344CB8AC3E}">
        <p14:creationId xmlns:p14="http://schemas.microsoft.com/office/powerpoint/2010/main" val="175879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3B650C3-F761-B818-C31C-287ACCE16AB2}"/>
              </a:ext>
            </a:extLst>
          </p:cNvPr>
          <p:cNvSpPr txBox="1"/>
          <p:nvPr/>
        </p:nvSpPr>
        <p:spPr>
          <a:xfrm>
            <a:off x="4783297" y="4408093"/>
            <a:ext cx="1981928" cy="338554"/>
          </a:xfrm>
          <a:prstGeom prst="rect">
            <a:avLst/>
          </a:prstGeom>
          <a:noFill/>
        </p:spPr>
        <p:txBody>
          <a:bodyPr wrap="square" rtlCol="0">
            <a:spAutoFit/>
          </a:bodyPr>
          <a:lstStyle/>
          <a:p>
            <a:pPr lvl="0" algn="ctr">
              <a:buClr>
                <a:schemeClr val="accent1"/>
              </a:buClr>
              <a:buSzPct val="110000"/>
            </a:pPr>
            <a:r>
              <a:rPr lang="en-US" sz="1600">
                <a:latin typeface="Gadugi" panose="020B0502040204020203" pitchFamily="34" charset="0"/>
                <a:ea typeface="Gadugi" panose="020B0502040204020203" pitchFamily="34" charset="0"/>
              </a:rPr>
              <a:t>Local sourcing </a:t>
            </a:r>
          </a:p>
        </p:txBody>
      </p:sp>
      <p:sp>
        <p:nvSpPr>
          <p:cNvPr id="2" name="Title 1">
            <a:extLst>
              <a:ext uri="{FF2B5EF4-FFF2-40B4-BE49-F238E27FC236}">
                <a16:creationId xmlns:a16="http://schemas.microsoft.com/office/drawing/2014/main" id="{6B8EB78C-EF80-2CC6-171B-142CF91E7AD5}"/>
              </a:ext>
            </a:extLst>
          </p:cNvPr>
          <p:cNvSpPr>
            <a:spLocks noGrp="1"/>
          </p:cNvSpPr>
          <p:nvPr>
            <p:ph type="title"/>
          </p:nvPr>
        </p:nvSpPr>
        <p:spPr/>
        <p:txBody>
          <a:bodyPr/>
          <a:lstStyle/>
          <a:p>
            <a:r>
              <a:rPr lang="en-US"/>
              <a:t>CONSUMER PREFERENCES DRIVE NEW INVESTMENTS </a:t>
            </a:r>
          </a:p>
        </p:txBody>
      </p:sp>
      <p:sp>
        <p:nvSpPr>
          <p:cNvPr id="3" name="TextBox 2">
            <a:extLst>
              <a:ext uri="{FF2B5EF4-FFF2-40B4-BE49-F238E27FC236}">
                <a16:creationId xmlns:a16="http://schemas.microsoft.com/office/drawing/2014/main" id="{2AA4844C-3FA4-8542-71FE-83163CA88B1D}"/>
              </a:ext>
            </a:extLst>
          </p:cNvPr>
          <p:cNvSpPr txBox="1"/>
          <p:nvPr/>
        </p:nvSpPr>
        <p:spPr>
          <a:xfrm>
            <a:off x="4580268" y="1790699"/>
            <a:ext cx="7124052" cy="646331"/>
          </a:xfrm>
          <a:prstGeom prst="rect">
            <a:avLst/>
          </a:prstGeom>
          <a:noFill/>
        </p:spPr>
        <p:txBody>
          <a:bodyPr wrap="square" rtlCol="0">
            <a:spAutoFit/>
          </a:bodyPr>
          <a:lstStyle/>
          <a:p>
            <a:pPr algn="ctr">
              <a:lnSpc>
                <a:spcPct val="90000"/>
              </a:lnSpc>
            </a:pPr>
            <a:r>
              <a:rPr lang="en-US" sz="2000">
                <a:solidFill>
                  <a:schemeClr val="accent1"/>
                </a:solidFill>
                <a:latin typeface="Rockwell" panose="02060603020205020403" pitchFamily="18" charset="77"/>
                <a:ea typeface="Gadugi" panose="020B0502040204020203" pitchFamily="34" charset="0"/>
              </a:rPr>
              <a:t>The notion of “value” has changed in the minds of grocery shoppers and differs from consumer to consumer </a:t>
            </a:r>
          </a:p>
        </p:txBody>
      </p:sp>
      <p:sp>
        <p:nvSpPr>
          <p:cNvPr id="4" name="TextBox 3">
            <a:extLst>
              <a:ext uri="{FF2B5EF4-FFF2-40B4-BE49-F238E27FC236}">
                <a16:creationId xmlns:a16="http://schemas.microsoft.com/office/drawing/2014/main" id="{198585D7-65B7-2CF3-9708-ECCB0F4951C0}"/>
              </a:ext>
            </a:extLst>
          </p:cNvPr>
          <p:cNvSpPr txBox="1"/>
          <p:nvPr/>
        </p:nvSpPr>
        <p:spPr>
          <a:xfrm>
            <a:off x="4550230" y="2662563"/>
            <a:ext cx="7271656" cy="553998"/>
          </a:xfrm>
          <a:prstGeom prst="rect">
            <a:avLst/>
          </a:prstGeom>
          <a:noFill/>
        </p:spPr>
        <p:txBody>
          <a:bodyPr wrap="square" rtlCol="0">
            <a:spAutoFit/>
          </a:bodyPr>
          <a:lstStyle/>
          <a:p>
            <a:pPr algn="ctr"/>
            <a:r>
              <a:rPr lang="en-US" sz="1500">
                <a:latin typeface="Rockwell" panose="02060603020205020403" pitchFamily="18" charset="77"/>
                <a:ea typeface="Gadugi" panose="020B0502040204020203" pitchFamily="34" charset="0"/>
              </a:rPr>
              <a:t>Grocers Increasingly Using Perimeter / Fresh Departments for Differentiation Retail fresh food strategies to boost customer loyalty &amp; engagement</a:t>
            </a:r>
          </a:p>
        </p:txBody>
      </p:sp>
      <p:sp>
        <p:nvSpPr>
          <p:cNvPr id="5" name="TextBox 4">
            <a:extLst>
              <a:ext uri="{FF2B5EF4-FFF2-40B4-BE49-F238E27FC236}">
                <a16:creationId xmlns:a16="http://schemas.microsoft.com/office/drawing/2014/main" id="{DF40F709-5245-92BF-BA03-870917D1A3D5}"/>
              </a:ext>
            </a:extLst>
          </p:cNvPr>
          <p:cNvSpPr txBox="1"/>
          <p:nvPr/>
        </p:nvSpPr>
        <p:spPr>
          <a:xfrm>
            <a:off x="6662929" y="5518412"/>
            <a:ext cx="4655126" cy="584775"/>
          </a:xfrm>
          <a:prstGeom prst="rect">
            <a:avLst/>
          </a:prstGeom>
          <a:noFill/>
        </p:spPr>
        <p:txBody>
          <a:bodyPr wrap="square" rtlCol="0">
            <a:spAutoFit/>
          </a:bodyPr>
          <a:lstStyle/>
          <a:p>
            <a:r>
              <a:rPr lang="en-US" sz="1600">
                <a:latin typeface="Rockwell" panose="02060603020205020403" pitchFamily="18" charset="77"/>
                <a:ea typeface="Gadugi" panose="020B0502040204020203" pitchFamily="34" charset="0"/>
              </a:rPr>
              <a:t>Of retailers selling local assortments throughout the store</a:t>
            </a:r>
          </a:p>
        </p:txBody>
      </p:sp>
      <p:sp>
        <p:nvSpPr>
          <p:cNvPr id="11" name="Rectangle 10">
            <a:extLst>
              <a:ext uri="{FF2B5EF4-FFF2-40B4-BE49-F238E27FC236}">
                <a16:creationId xmlns:a16="http://schemas.microsoft.com/office/drawing/2014/main" id="{1FA6F6EE-F1C4-3611-A01D-F4E3E1E95101}"/>
              </a:ext>
            </a:extLst>
          </p:cNvPr>
          <p:cNvSpPr/>
          <p:nvPr/>
        </p:nvSpPr>
        <p:spPr>
          <a:xfrm>
            <a:off x="696585" y="1694458"/>
            <a:ext cx="3839209" cy="5167312"/>
          </a:xfrm>
          <a:prstGeom prst="rect">
            <a:avLst/>
          </a:prstGeom>
          <a:solidFill>
            <a:schemeClr val="accent6">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grpSp>
        <p:nvGrpSpPr>
          <p:cNvPr id="22" name="Group 21">
            <a:extLst>
              <a:ext uri="{FF2B5EF4-FFF2-40B4-BE49-F238E27FC236}">
                <a16:creationId xmlns:a16="http://schemas.microsoft.com/office/drawing/2014/main" id="{A4FED4C6-951A-D695-E942-946A93413B27}"/>
              </a:ext>
            </a:extLst>
          </p:cNvPr>
          <p:cNvGrpSpPr/>
          <p:nvPr/>
        </p:nvGrpSpPr>
        <p:grpSpPr>
          <a:xfrm>
            <a:off x="5024062" y="5117764"/>
            <a:ext cx="1480135" cy="1325563"/>
            <a:chOff x="622181" y="3004902"/>
            <a:chExt cx="1724227" cy="1544164"/>
          </a:xfrm>
        </p:grpSpPr>
        <p:pic>
          <p:nvPicPr>
            <p:cNvPr id="20" name="Picture 19">
              <a:extLst>
                <a:ext uri="{FF2B5EF4-FFF2-40B4-BE49-F238E27FC236}">
                  <a16:creationId xmlns:a16="http://schemas.microsoft.com/office/drawing/2014/main" id="{AAB2051D-AF96-D817-5F0B-411871040A43}"/>
                </a:ext>
              </a:extLst>
            </p:cNvPr>
            <p:cNvPicPr>
              <a:picLocks noChangeAspect="1"/>
            </p:cNvPicPr>
            <p:nvPr/>
          </p:nvPicPr>
          <p:blipFill>
            <a:blip r:embed="rId3"/>
            <a:srcRect/>
            <a:stretch/>
          </p:blipFill>
          <p:spPr>
            <a:xfrm>
              <a:off x="694458" y="3004902"/>
              <a:ext cx="1544164" cy="1544164"/>
            </a:xfrm>
            <a:prstGeom prst="rect">
              <a:avLst/>
            </a:prstGeom>
          </p:spPr>
        </p:pic>
        <p:sp>
          <p:nvSpPr>
            <p:cNvPr id="21" name="TextBox 20">
              <a:extLst>
                <a:ext uri="{FF2B5EF4-FFF2-40B4-BE49-F238E27FC236}">
                  <a16:creationId xmlns:a16="http://schemas.microsoft.com/office/drawing/2014/main" id="{7EB0341F-EC03-032E-7976-CF10C3D78751}"/>
                </a:ext>
              </a:extLst>
            </p:cNvPr>
            <p:cNvSpPr txBox="1"/>
            <p:nvPr/>
          </p:nvSpPr>
          <p:spPr>
            <a:xfrm>
              <a:off x="622181" y="3511555"/>
              <a:ext cx="1724227" cy="542967"/>
            </a:xfrm>
            <a:prstGeom prst="rect">
              <a:avLst/>
            </a:prstGeom>
            <a:noFill/>
          </p:spPr>
          <p:txBody>
            <a:bodyPr wrap="square" rtlCol="0" anchor="ctr">
              <a:spAutoFit/>
            </a:bodyPr>
            <a:lstStyle/>
            <a:p>
              <a:pPr algn="ctr"/>
              <a:r>
                <a:rPr lang="en-US" sz="2800" b="1" spc="-30">
                  <a:solidFill>
                    <a:schemeClr val="accent1"/>
                  </a:solidFill>
                  <a:latin typeface="Rockwell" panose="02060603020205020403" pitchFamily="18" charset="77"/>
                </a:rPr>
                <a:t>88%</a:t>
              </a:r>
            </a:p>
          </p:txBody>
        </p:sp>
      </p:grpSp>
      <p:graphicFrame>
        <p:nvGraphicFramePr>
          <p:cNvPr id="33" name="Chart 32">
            <a:extLst>
              <a:ext uri="{FF2B5EF4-FFF2-40B4-BE49-F238E27FC236}">
                <a16:creationId xmlns:a16="http://schemas.microsoft.com/office/drawing/2014/main" id="{6067AE0D-F68D-2A93-3CB4-5FC95EE30931}"/>
              </a:ext>
            </a:extLst>
          </p:cNvPr>
          <p:cNvGraphicFramePr/>
          <p:nvPr>
            <p:extLst>
              <p:ext uri="{D42A27DB-BD31-4B8C-83A1-F6EECF244321}">
                <p14:modId xmlns:p14="http://schemas.microsoft.com/office/powerpoint/2010/main" val="2669096780"/>
              </p:ext>
            </p:extLst>
          </p:nvPr>
        </p:nvGraphicFramePr>
        <p:xfrm>
          <a:off x="1322105" y="1918923"/>
          <a:ext cx="3315692" cy="4573952"/>
        </p:xfrm>
        <a:graphic>
          <a:graphicData uri="http://schemas.openxmlformats.org/drawingml/2006/chart">
            <c:chart xmlns:c="http://schemas.openxmlformats.org/drawingml/2006/chart" xmlns:r="http://schemas.openxmlformats.org/officeDocument/2006/relationships" r:id="rId4"/>
          </a:graphicData>
        </a:graphic>
      </p:graphicFrame>
      <p:grpSp>
        <p:nvGrpSpPr>
          <p:cNvPr id="53" name="Group 52">
            <a:extLst>
              <a:ext uri="{FF2B5EF4-FFF2-40B4-BE49-F238E27FC236}">
                <a16:creationId xmlns:a16="http://schemas.microsoft.com/office/drawing/2014/main" id="{780D45B5-2451-2771-4588-D0E78CF026EB}"/>
              </a:ext>
            </a:extLst>
          </p:cNvPr>
          <p:cNvGrpSpPr/>
          <p:nvPr/>
        </p:nvGrpSpPr>
        <p:grpSpPr>
          <a:xfrm>
            <a:off x="733127" y="2676845"/>
            <a:ext cx="787464" cy="3301903"/>
            <a:chOff x="933072" y="3056281"/>
            <a:chExt cx="787464" cy="3301903"/>
          </a:xfrm>
        </p:grpSpPr>
        <p:cxnSp>
          <p:nvCxnSpPr>
            <p:cNvPr id="44" name="Straight Connector 43">
              <a:extLst>
                <a:ext uri="{FF2B5EF4-FFF2-40B4-BE49-F238E27FC236}">
                  <a16:creationId xmlns:a16="http://schemas.microsoft.com/office/drawing/2014/main" id="{93D5CB3E-97BD-42DF-D4A9-21672E036A75}"/>
                </a:ext>
              </a:extLst>
            </p:cNvPr>
            <p:cNvCxnSpPr>
              <a:cxnSpLocks/>
            </p:cNvCxnSpPr>
            <p:nvPr/>
          </p:nvCxnSpPr>
          <p:spPr>
            <a:xfrm>
              <a:off x="1576351" y="5208214"/>
              <a:ext cx="0" cy="1149970"/>
            </a:xfrm>
            <a:prstGeom prst="line">
              <a:avLst/>
            </a:prstGeom>
            <a:ln w="31750">
              <a:solidFill>
                <a:schemeClr val="tx1">
                  <a:alpha val="69918"/>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511EC70C-3898-7CB1-A25F-8A4B94E80CEA}"/>
                </a:ext>
              </a:extLst>
            </p:cNvPr>
            <p:cNvGrpSpPr/>
            <p:nvPr/>
          </p:nvGrpSpPr>
          <p:grpSpPr>
            <a:xfrm>
              <a:off x="933072" y="3056281"/>
              <a:ext cx="787464" cy="3155807"/>
              <a:chOff x="933072" y="3056281"/>
              <a:chExt cx="787464" cy="3155807"/>
            </a:xfrm>
          </p:grpSpPr>
          <p:grpSp>
            <p:nvGrpSpPr>
              <p:cNvPr id="34" name="Group 33">
                <a:extLst>
                  <a:ext uri="{FF2B5EF4-FFF2-40B4-BE49-F238E27FC236}">
                    <a16:creationId xmlns:a16="http://schemas.microsoft.com/office/drawing/2014/main" id="{1CA605C0-EEED-FC47-6C6D-6D55803A2D7D}"/>
                  </a:ext>
                </a:extLst>
              </p:cNvPr>
              <p:cNvGrpSpPr/>
              <p:nvPr/>
            </p:nvGrpSpPr>
            <p:grpSpPr>
              <a:xfrm>
                <a:off x="933072" y="3238560"/>
                <a:ext cx="787464" cy="815656"/>
                <a:chOff x="1702841" y="1931789"/>
                <a:chExt cx="787464" cy="1083660"/>
              </a:xfrm>
            </p:grpSpPr>
            <p:sp>
              <p:nvSpPr>
                <p:cNvPr id="36" name="TextBox 35">
                  <a:extLst>
                    <a:ext uri="{FF2B5EF4-FFF2-40B4-BE49-F238E27FC236}">
                      <a16:creationId xmlns:a16="http://schemas.microsoft.com/office/drawing/2014/main" id="{A4497308-8F9D-E8D4-D0FE-8744310653BA}"/>
                    </a:ext>
                  </a:extLst>
                </p:cNvPr>
                <p:cNvSpPr txBox="1"/>
                <p:nvPr/>
              </p:nvSpPr>
              <p:spPr>
                <a:xfrm>
                  <a:off x="1702841" y="1931789"/>
                  <a:ext cx="787464" cy="363526"/>
                </a:xfrm>
                <a:prstGeom prst="rect">
                  <a:avLst/>
                </a:prstGeom>
                <a:noFill/>
              </p:spPr>
              <p:txBody>
                <a:bodyPr wrap="square" rtlCol="0" anchor="ctr">
                  <a:spAutoFit/>
                </a:bodyPr>
                <a:lstStyle/>
                <a:p>
                  <a:r>
                    <a:rPr lang="en-US" sz="1600" b="1">
                      <a:solidFill>
                        <a:srgbClr val="4B657F"/>
                      </a:solidFill>
                      <a:latin typeface="Gadugi" panose="020B0502040204020203" pitchFamily="34" charset="0"/>
                      <a:ea typeface="Gadugi" panose="020B0502040204020203" pitchFamily="34" charset="0"/>
                    </a:rPr>
                    <a:t>2022</a:t>
                  </a:r>
                </a:p>
              </p:txBody>
            </p:sp>
            <p:sp>
              <p:nvSpPr>
                <p:cNvPr id="37" name="TextBox 36">
                  <a:extLst>
                    <a:ext uri="{FF2B5EF4-FFF2-40B4-BE49-F238E27FC236}">
                      <a16:creationId xmlns:a16="http://schemas.microsoft.com/office/drawing/2014/main" id="{06D567E2-68FF-3AE4-BA96-F4774D8AF85A}"/>
                    </a:ext>
                  </a:extLst>
                </p:cNvPr>
                <p:cNvSpPr txBox="1"/>
                <p:nvPr/>
              </p:nvSpPr>
              <p:spPr>
                <a:xfrm>
                  <a:off x="1702841" y="2651923"/>
                  <a:ext cx="787464" cy="363526"/>
                </a:xfrm>
                <a:prstGeom prst="rect">
                  <a:avLst/>
                </a:prstGeom>
                <a:noFill/>
              </p:spPr>
              <p:txBody>
                <a:bodyPr wrap="square" rtlCol="0" anchor="ctr">
                  <a:spAutoFit/>
                </a:bodyPr>
                <a:lstStyle/>
                <a:p>
                  <a:r>
                    <a:rPr lang="en-US" sz="1600" b="1">
                      <a:solidFill>
                        <a:srgbClr val="4B657F"/>
                      </a:solidFill>
                      <a:latin typeface="Gadugi" panose="020B0502040204020203" pitchFamily="34" charset="0"/>
                      <a:ea typeface="Gadugi" panose="020B0502040204020203" pitchFamily="34" charset="0"/>
                    </a:rPr>
                    <a:t>2021</a:t>
                  </a:r>
                </a:p>
              </p:txBody>
            </p:sp>
          </p:grpSp>
          <p:cxnSp>
            <p:nvCxnSpPr>
              <p:cNvPr id="48" name="Straight Connector 47">
                <a:extLst>
                  <a:ext uri="{FF2B5EF4-FFF2-40B4-BE49-F238E27FC236}">
                    <a16:creationId xmlns:a16="http://schemas.microsoft.com/office/drawing/2014/main" id="{4AB86C5E-3175-40E9-2826-7812B0E9B894}"/>
                  </a:ext>
                </a:extLst>
              </p:cNvPr>
              <p:cNvCxnSpPr>
                <a:cxnSpLocks/>
              </p:cNvCxnSpPr>
              <p:nvPr/>
            </p:nvCxnSpPr>
            <p:spPr>
              <a:xfrm>
                <a:off x="1576351" y="3056281"/>
                <a:ext cx="0" cy="1149970"/>
              </a:xfrm>
              <a:prstGeom prst="line">
                <a:avLst/>
              </a:prstGeom>
              <a:ln w="31750">
                <a:solidFill>
                  <a:schemeClr val="tx1">
                    <a:alpha val="69918"/>
                  </a:schemeClr>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510841A6-57C8-0BC0-F3A7-C7EB3B21DC11}"/>
                  </a:ext>
                </a:extLst>
              </p:cNvPr>
              <p:cNvGrpSpPr/>
              <p:nvPr/>
            </p:nvGrpSpPr>
            <p:grpSpPr>
              <a:xfrm>
                <a:off x="933072" y="5390494"/>
                <a:ext cx="787464" cy="821594"/>
                <a:chOff x="1702841" y="1959191"/>
                <a:chExt cx="787464" cy="1091549"/>
              </a:xfrm>
            </p:grpSpPr>
            <p:sp>
              <p:nvSpPr>
                <p:cNvPr id="50" name="TextBox 49">
                  <a:extLst>
                    <a:ext uri="{FF2B5EF4-FFF2-40B4-BE49-F238E27FC236}">
                      <a16:creationId xmlns:a16="http://schemas.microsoft.com/office/drawing/2014/main" id="{38E4819E-CEEC-9021-191C-BE8478C1F7F0}"/>
                    </a:ext>
                  </a:extLst>
                </p:cNvPr>
                <p:cNvSpPr txBox="1"/>
                <p:nvPr/>
              </p:nvSpPr>
              <p:spPr>
                <a:xfrm>
                  <a:off x="1702841" y="1959191"/>
                  <a:ext cx="787464" cy="363526"/>
                </a:xfrm>
                <a:prstGeom prst="rect">
                  <a:avLst/>
                </a:prstGeom>
                <a:noFill/>
              </p:spPr>
              <p:txBody>
                <a:bodyPr wrap="square" rtlCol="0" anchor="ctr">
                  <a:spAutoFit/>
                </a:bodyPr>
                <a:lstStyle/>
                <a:p>
                  <a:r>
                    <a:rPr lang="en-US" sz="1600" b="1">
                      <a:solidFill>
                        <a:srgbClr val="4B657F"/>
                      </a:solidFill>
                      <a:latin typeface="Gadugi" panose="020B0502040204020203" pitchFamily="34" charset="0"/>
                      <a:ea typeface="Gadugi" panose="020B0502040204020203" pitchFamily="34" charset="0"/>
                    </a:rPr>
                    <a:t>2022</a:t>
                  </a:r>
                </a:p>
              </p:txBody>
            </p:sp>
            <p:sp>
              <p:nvSpPr>
                <p:cNvPr id="51" name="TextBox 50">
                  <a:extLst>
                    <a:ext uri="{FF2B5EF4-FFF2-40B4-BE49-F238E27FC236}">
                      <a16:creationId xmlns:a16="http://schemas.microsoft.com/office/drawing/2014/main" id="{4F9A32BA-2C6E-DDDA-D8A2-47910FD421BC}"/>
                    </a:ext>
                  </a:extLst>
                </p:cNvPr>
                <p:cNvSpPr txBox="1"/>
                <p:nvPr/>
              </p:nvSpPr>
              <p:spPr>
                <a:xfrm>
                  <a:off x="1702841" y="2687214"/>
                  <a:ext cx="787464" cy="363526"/>
                </a:xfrm>
                <a:prstGeom prst="rect">
                  <a:avLst/>
                </a:prstGeom>
                <a:noFill/>
              </p:spPr>
              <p:txBody>
                <a:bodyPr wrap="square" rtlCol="0" anchor="ctr">
                  <a:spAutoFit/>
                </a:bodyPr>
                <a:lstStyle/>
                <a:p>
                  <a:r>
                    <a:rPr lang="en-US" sz="1600" b="1">
                      <a:solidFill>
                        <a:srgbClr val="4B657F"/>
                      </a:solidFill>
                      <a:latin typeface="Gadugi" panose="020B0502040204020203" pitchFamily="34" charset="0"/>
                      <a:ea typeface="Gadugi" panose="020B0502040204020203" pitchFamily="34" charset="0"/>
                    </a:rPr>
                    <a:t>2021</a:t>
                  </a:r>
                </a:p>
              </p:txBody>
            </p:sp>
          </p:grpSp>
        </p:grpSp>
      </p:grpSp>
      <p:sp>
        <p:nvSpPr>
          <p:cNvPr id="31" name="TextBox 30">
            <a:extLst>
              <a:ext uri="{FF2B5EF4-FFF2-40B4-BE49-F238E27FC236}">
                <a16:creationId xmlns:a16="http://schemas.microsoft.com/office/drawing/2014/main" id="{E40A30E9-7B81-1963-947B-FA5C4357B49E}"/>
              </a:ext>
            </a:extLst>
          </p:cNvPr>
          <p:cNvSpPr txBox="1"/>
          <p:nvPr/>
        </p:nvSpPr>
        <p:spPr>
          <a:xfrm>
            <a:off x="652107" y="2114286"/>
            <a:ext cx="3883682" cy="338554"/>
          </a:xfrm>
          <a:prstGeom prst="rect">
            <a:avLst/>
          </a:prstGeom>
          <a:noFill/>
        </p:spPr>
        <p:txBody>
          <a:bodyPr wrap="square" rtlCol="0" anchor="ctr">
            <a:spAutoFit/>
          </a:bodyPr>
          <a:lstStyle/>
          <a:p>
            <a:pPr algn="ctr"/>
            <a:r>
              <a:rPr lang="en-US" sz="1600">
                <a:latin typeface="Rockwell" panose="02060603020205020403" pitchFamily="18" charset="77"/>
                <a:ea typeface="Gadugi" panose="020B0502040204020203" pitchFamily="34" charset="0"/>
              </a:rPr>
              <a:t>Leveraged Produce Programs</a:t>
            </a:r>
          </a:p>
        </p:txBody>
      </p:sp>
      <p:sp>
        <p:nvSpPr>
          <p:cNvPr id="32" name="TextBox 31">
            <a:extLst>
              <a:ext uri="{FF2B5EF4-FFF2-40B4-BE49-F238E27FC236}">
                <a16:creationId xmlns:a16="http://schemas.microsoft.com/office/drawing/2014/main" id="{52CB8429-BB68-5539-57D7-BB55F1295084}"/>
              </a:ext>
            </a:extLst>
          </p:cNvPr>
          <p:cNvSpPr txBox="1"/>
          <p:nvPr/>
        </p:nvSpPr>
        <p:spPr>
          <a:xfrm>
            <a:off x="652107" y="4070819"/>
            <a:ext cx="3883683" cy="584775"/>
          </a:xfrm>
          <a:prstGeom prst="rect">
            <a:avLst/>
          </a:prstGeom>
          <a:noFill/>
        </p:spPr>
        <p:txBody>
          <a:bodyPr wrap="square" rtlCol="0">
            <a:spAutoFit/>
          </a:bodyPr>
          <a:lstStyle/>
          <a:p>
            <a:pPr algn="ctr"/>
            <a:r>
              <a:rPr lang="en-US" sz="1600">
                <a:latin typeface="Rockwell" panose="02060603020205020403" pitchFamily="18" charset="77"/>
                <a:ea typeface="Gadugi" panose="020B0502040204020203" pitchFamily="34" charset="0"/>
              </a:rPr>
              <a:t>Leveraged Fresh Prepared/</a:t>
            </a:r>
            <a:br>
              <a:rPr lang="en-US" sz="1600">
                <a:latin typeface="Rockwell" panose="02060603020205020403" pitchFamily="18" charset="77"/>
                <a:ea typeface="Gadugi" panose="020B0502040204020203" pitchFamily="34" charset="0"/>
              </a:rPr>
            </a:br>
            <a:r>
              <a:rPr lang="en-US" sz="1600">
                <a:latin typeface="Rockwell" panose="02060603020205020403" pitchFamily="18" charset="77"/>
                <a:ea typeface="Gadugi" panose="020B0502040204020203" pitchFamily="34" charset="0"/>
              </a:rPr>
              <a:t>Foodservice Programs</a:t>
            </a:r>
          </a:p>
        </p:txBody>
      </p:sp>
      <p:pic>
        <p:nvPicPr>
          <p:cNvPr id="57" name="Picture 56">
            <a:extLst>
              <a:ext uri="{FF2B5EF4-FFF2-40B4-BE49-F238E27FC236}">
                <a16:creationId xmlns:a16="http://schemas.microsoft.com/office/drawing/2014/main" id="{A360A168-AC3B-BEE2-8478-D63ADD03F507}"/>
              </a:ext>
            </a:extLst>
          </p:cNvPr>
          <p:cNvPicPr>
            <a:picLocks noChangeAspect="1"/>
          </p:cNvPicPr>
          <p:nvPr/>
        </p:nvPicPr>
        <p:blipFill>
          <a:blip r:embed="rId5"/>
          <a:stretch>
            <a:fillRect/>
          </a:stretch>
        </p:blipFill>
        <p:spPr>
          <a:xfrm>
            <a:off x="4930544" y="3444586"/>
            <a:ext cx="1574523" cy="830998"/>
          </a:xfrm>
          <a:prstGeom prst="rect">
            <a:avLst/>
          </a:prstGeom>
        </p:spPr>
      </p:pic>
      <p:sp>
        <p:nvSpPr>
          <p:cNvPr id="58" name="TextBox 57">
            <a:extLst>
              <a:ext uri="{FF2B5EF4-FFF2-40B4-BE49-F238E27FC236}">
                <a16:creationId xmlns:a16="http://schemas.microsoft.com/office/drawing/2014/main" id="{DDA67598-0316-C32B-A858-367FE18B27D1}"/>
              </a:ext>
            </a:extLst>
          </p:cNvPr>
          <p:cNvSpPr txBox="1"/>
          <p:nvPr/>
        </p:nvSpPr>
        <p:spPr>
          <a:xfrm>
            <a:off x="6932979" y="4408093"/>
            <a:ext cx="2406964" cy="584775"/>
          </a:xfrm>
          <a:prstGeom prst="rect">
            <a:avLst/>
          </a:prstGeom>
          <a:noFill/>
        </p:spPr>
        <p:txBody>
          <a:bodyPr wrap="square" rtlCol="0">
            <a:spAutoFit/>
          </a:bodyPr>
          <a:lstStyle/>
          <a:p>
            <a:pPr lvl="0" algn="ctr">
              <a:buClr>
                <a:schemeClr val="accent1"/>
              </a:buClr>
              <a:buSzPct val="110000"/>
            </a:pPr>
            <a:r>
              <a:rPr lang="en-US" sz="1600">
                <a:latin typeface="Gadugi" panose="020B0502040204020203" pitchFamily="34" charset="0"/>
                <a:ea typeface="Gadugi" panose="020B0502040204020203" pitchFamily="34" charset="0"/>
              </a:rPr>
              <a:t>Omnichannel &amp; </a:t>
            </a:r>
            <a:br>
              <a:rPr lang="en-US" sz="1600">
                <a:latin typeface="Gadugi" panose="020B0502040204020203" pitchFamily="34" charset="0"/>
                <a:ea typeface="Gadugi" panose="020B0502040204020203" pitchFamily="34" charset="0"/>
              </a:rPr>
            </a:br>
            <a:r>
              <a:rPr lang="en-US" sz="1600">
                <a:latin typeface="Gadugi" panose="020B0502040204020203" pitchFamily="34" charset="0"/>
                <a:ea typeface="Gadugi" panose="020B0502040204020203" pitchFamily="34" charset="0"/>
              </a:rPr>
              <a:t>in-store experiences</a:t>
            </a:r>
          </a:p>
        </p:txBody>
      </p:sp>
      <p:sp>
        <p:nvSpPr>
          <p:cNvPr id="60" name="TextBox 59">
            <a:extLst>
              <a:ext uri="{FF2B5EF4-FFF2-40B4-BE49-F238E27FC236}">
                <a16:creationId xmlns:a16="http://schemas.microsoft.com/office/drawing/2014/main" id="{8B99CD93-5E14-68D5-BA1B-0B9C385962EA}"/>
              </a:ext>
            </a:extLst>
          </p:cNvPr>
          <p:cNvSpPr txBox="1"/>
          <p:nvPr/>
        </p:nvSpPr>
        <p:spPr>
          <a:xfrm>
            <a:off x="9638326" y="4408093"/>
            <a:ext cx="1981928" cy="584775"/>
          </a:xfrm>
          <a:prstGeom prst="rect">
            <a:avLst/>
          </a:prstGeom>
          <a:noFill/>
        </p:spPr>
        <p:txBody>
          <a:bodyPr wrap="square" rtlCol="0">
            <a:spAutoFit/>
          </a:bodyPr>
          <a:lstStyle/>
          <a:p>
            <a:pPr lvl="0" algn="ctr">
              <a:buClr>
                <a:schemeClr val="accent1"/>
              </a:buClr>
              <a:buSzPct val="110000"/>
            </a:pPr>
            <a:r>
              <a:rPr lang="en-US" sz="1600">
                <a:latin typeface="Gadugi" panose="020B0502040204020203" pitchFamily="34" charset="0"/>
                <a:ea typeface="Gadugi" panose="020B0502040204020203" pitchFamily="34" charset="0"/>
              </a:rPr>
              <a:t>Emphasizing health &amp; well-being</a:t>
            </a:r>
          </a:p>
        </p:txBody>
      </p:sp>
      <p:pic>
        <p:nvPicPr>
          <p:cNvPr id="61" name="Picture 60">
            <a:extLst>
              <a:ext uri="{FF2B5EF4-FFF2-40B4-BE49-F238E27FC236}">
                <a16:creationId xmlns:a16="http://schemas.microsoft.com/office/drawing/2014/main" id="{BF0AABF6-917E-EBD6-41E5-AC9CBF9A3FE4}"/>
              </a:ext>
            </a:extLst>
          </p:cNvPr>
          <p:cNvPicPr>
            <a:picLocks noChangeAspect="1"/>
          </p:cNvPicPr>
          <p:nvPr/>
        </p:nvPicPr>
        <p:blipFill>
          <a:blip r:embed="rId6"/>
          <a:srcRect/>
          <a:stretch/>
        </p:blipFill>
        <p:spPr>
          <a:xfrm>
            <a:off x="10077698" y="3444586"/>
            <a:ext cx="990272" cy="830998"/>
          </a:xfrm>
          <a:prstGeom prst="rect">
            <a:avLst/>
          </a:prstGeom>
        </p:spPr>
      </p:pic>
      <p:pic>
        <p:nvPicPr>
          <p:cNvPr id="62" name="Picture 61">
            <a:extLst>
              <a:ext uri="{FF2B5EF4-FFF2-40B4-BE49-F238E27FC236}">
                <a16:creationId xmlns:a16="http://schemas.microsoft.com/office/drawing/2014/main" id="{CB27894B-523D-596D-8844-5E91128E5A16}"/>
              </a:ext>
            </a:extLst>
          </p:cNvPr>
          <p:cNvPicPr>
            <a:picLocks noChangeAspect="1"/>
          </p:cNvPicPr>
          <p:nvPr/>
        </p:nvPicPr>
        <p:blipFill>
          <a:blip r:embed="rId7"/>
          <a:stretch>
            <a:fillRect/>
          </a:stretch>
        </p:blipFill>
        <p:spPr>
          <a:xfrm>
            <a:off x="7238521" y="3347371"/>
            <a:ext cx="1431436" cy="1025429"/>
          </a:xfrm>
          <a:prstGeom prst="rect">
            <a:avLst/>
          </a:prstGeom>
        </p:spPr>
      </p:pic>
    </p:spTree>
    <p:extLst>
      <p:ext uri="{BB962C8B-B14F-4D97-AF65-F5344CB8AC3E}">
        <p14:creationId xmlns:p14="http://schemas.microsoft.com/office/powerpoint/2010/main" val="1133325742"/>
      </p:ext>
    </p:extLst>
  </p:cSld>
  <p:clrMapOvr>
    <a:masterClrMapping/>
  </p:clrMapOvr>
</p:sld>
</file>

<file path=ppt/theme/theme1.xml><?xml version="1.0" encoding="utf-8"?>
<a:theme xmlns:a="http://schemas.openxmlformats.org/drawingml/2006/main" name="1_Office Theme">
  <a:themeElements>
    <a:clrScheme name="FMI">
      <a:dk1>
        <a:srgbClr val="0F824D"/>
      </a:dk1>
      <a:lt1>
        <a:srgbClr val="D1E4A7"/>
      </a:lt1>
      <a:dk2>
        <a:srgbClr val="0F824D"/>
      </a:dk2>
      <a:lt2>
        <a:srgbClr val="FFFFFF"/>
      </a:lt2>
      <a:accent1>
        <a:srgbClr val="0F824D"/>
      </a:accent1>
      <a:accent2>
        <a:srgbClr val="66B560"/>
      </a:accent2>
      <a:accent3>
        <a:srgbClr val="9BCA5F"/>
      </a:accent3>
      <a:accent4>
        <a:srgbClr val="D1E4A7"/>
      </a:accent4>
      <a:accent5>
        <a:srgbClr val="3D5D70"/>
      </a:accent5>
      <a:accent6>
        <a:srgbClr val="69899F"/>
      </a:accent6>
      <a:hlink>
        <a:srgbClr val="9BCA5F"/>
      </a:hlink>
      <a:folHlink>
        <a:srgbClr val="6989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FMI SPEAKS 2023">
      <a:dk1>
        <a:srgbClr val="2E3F4F"/>
      </a:dk1>
      <a:lt1>
        <a:srgbClr val="F9B090"/>
      </a:lt1>
      <a:dk2>
        <a:srgbClr val="2E3F4F"/>
      </a:dk2>
      <a:lt2>
        <a:srgbClr val="FFFFFF"/>
      </a:lt2>
      <a:accent1>
        <a:srgbClr val="F26C3F"/>
      </a:accent1>
      <a:accent2>
        <a:srgbClr val="F9B090"/>
      </a:accent2>
      <a:accent3>
        <a:srgbClr val="2E3E4F"/>
      </a:accent3>
      <a:accent4>
        <a:srgbClr val="97D6DC"/>
      </a:accent4>
      <a:accent5>
        <a:srgbClr val="FBD44B"/>
      </a:accent5>
      <a:accent6>
        <a:srgbClr val="BED6D9"/>
      </a:accent6>
      <a:hlink>
        <a:srgbClr val="F26C3F"/>
      </a:hlink>
      <a:folHlink>
        <a:srgbClr val="2E3F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A593776B87D84CAA0B40D98A81AE8E" ma:contentTypeVersion="18" ma:contentTypeDescription="Create a new document." ma:contentTypeScope="" ma:versionID="b0eef0807bde869ced375f75f59089b4">
  <xsd:schema xmlns:xsd="http://www.w3.org/2001/XMLSchema" xmlns:xs="http://www.w3.org/2001/XMLSchema" xmlns:p="http://schemas.microsoft.com/office/2006/metadata/properties" xmlns:ns2="162b415e-7e92-4133-8378-2d20a5f20bf2" xmlns:ns3="2a55987d-39de-478f-9882-5554e6e318d5" targetNamespace="http://schemas.microsoft.com/office/2006/metadata/properties" ma:root="true" ma:fieldsID="e8d86beb513366defba007ba63686113" ns2:_="" ns3:_="">
    <xsd:import namespace="162b415e-7e92-4133-8378-2d20a5f20bf2"/>
    <xsd:import namespace="2a55987d-39de-478f-9882-5554e6e318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2:Reviewedby" minOccurs="0"/>
                <xsd:element ref="ns2:lcf76f155ced4ddcb4097134ff3c332f" minOccurs="0"/>
                <xsd:element ref="ns3: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b415e-7e92-4133-8378-2d20a5f20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Reviewedby" ma:index="21" nillable="true" ma:displayName="Reviewed by" ma:format="Dropdown" ma:internalName="Reviewedby">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022d5c7-243d-41e1-9946-4eea7a6ef0f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5987d-39de-478f-9882-5554e6e318d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81f812a-2b9c-4ad5-a94d-918daaed5703}" ma:internalName="TaxCatchAll" ma:showField="CatchAllData" ma:web="2a55987d-39de-478f-9882-5554e6e318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a55987d-39de-478f-9882-5554e6e318d5" xsi:nil="true"/>
    <Reviewedby xmlns="162b415e-7e92-4133-8378-2d20a5f20bf2" xsi:nil="true"/>
    <_Flow_SignoffStatus xmlns="162b415e-7e92-4133-8378-2d20a5f20bf2" xsi:nil="true"/>
    <lcf76f155ced4ddcb4097134ff3c332f xmlns="162b415e-7e92-4133-8378-2d20a5f20b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6A5D2F-3CB4-4AE3-B1D7-8F3025C200C7}">
  <ds:schemaRefs>
    <ds:schemaRef ds:uri="http://schemas.microsoft.com/sharepoint/v3/contenttype/forms"/>
  </ds:schemaRefs>
</ds:datastoreItem>
</file>

<file path=customXml/itemProps2.xml><?xml version="1.0" encoding="utf-8"?>
<ds:datastoreItem xmlns:ds="http://schemas.openxmlformats.org/officeDocument/2006/customXml" ds:itemID="{CE2D79A7-1C44-4097-8C9B-3F7244BEE442}">
  <ds:schemaRefs>
    <ds:schemaRef ds:uri="162b415e-7e92-4133-8378-2d20a5f20bf2"/>
    <ds:schemaRef ds:uri="2a55987d-39de-478f-9882-5554e6e318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DD4ED1-8DB3-4480-8C53-62469D508B44}">
  <ds:schemaRefs>
    <ds:schemaRef ds:uri="162b415e-7e92-4133-8378-2d20a5f20bf2"/>
    <ds:schemaRef ds:uri="2a55987d-39de-478f-9882-5554e6e318d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1320</TotalTime>
  <Words>5026</Words>
  <Application>Microsoft Office PowerPoint</Application>
  <PresentationFormat>Widescreen</PresentationFormat>
  <Paragraphs>457</Paragraphs>
  <Slides>13</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Avenir Book</vt:lpstr>
      <vt:lpstr>Calibri</vt:lpstr>
      <vt:lpstr>Courier New</vt:lpstr>
      <vt:lpstr>Gadugi</vt:lpstr>
      <vt:lpstr>Rockwell</vt:lpstr>
      <vt:lpstr>Symbol</vt:lpstr>
      <vt:lpstr>System Font Regular</vt:lpstr>
      <vt:lpstr>Times New Roman</vt:lpstr>
      <vt:lpstr>Wingdings</vt:lpstr>
      <vt:lpstr>1_Office Theme</vt:lpstr>
      <vt:lpstr>2_Office Theme</vt:lpstr>
      <vt:lpstr>THE FOOD RETAILING INDUSTRY SPEAKS 2023 </vt:lpstr>
      <vt:lpstr>ABOUT THE FOOD RETAILING INDUSTRY SPEAKS 2023 SURVEY </vt:lpstr>
      <vt:lpstr>FOOD INFLATION SLOWLY COOLING,  BUT SHOPPERS AREN’T CONVINCED </vt:lpstr>
      <vt:lpstr>IMPACTS ON BUSINESS FORECAST FOR REMAINDER OF 2023 </vt:lpstr>
      <vt:lpstr>WORKFORCE ISSUES TOP THE LIST  OF CHALLENGES </vt:lpstr>
      <vt:lpstr>SUPPLY CHAIN RESILIENCY, EFFICIENCY IMPROVING </vt:lpstr>
      <vt:lpstr>FUTURE-PROOFING STRATEGIES TO SUCCEED IN THE OPERATING ENVIRONMENT </vt:lpstr>
      <vt:lpstr>TECHNOLOGY PLAYS INCREASED ROLE IN OPERATIONS &amp; CUSTOMER EXPERIENCE </vt:lpstr>
      <vt:lpstr>CONSUMER PREFERENCES DRIVE NEW INVESTMENTS </vt:lpstr>
      <vt:lpstr>FOOD RETAILERS CONTINUE TO FOCUS ON PROVIDING VALUE </vt:lpstr>
      <vt:lpstr>ENGAGING CUSTOMERS TO MAINTAIN LOYALTY </vt:lpstr>
      <vt:lpstr>INDUSTRY COMMITMENT TO SOCIAL, ENVIRONMENTAL, SOCIETAL CHANGE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Gomberg</dc:creator>
  <cp:lastModifiedBy>Matthew McKinney (FMI)</cp:lastModifiedBy>
  <cp:revision>4</cp:revision>
  <dcterms:created xsi:type="dcterms:W3CDTF">2022-02-07T16:48:16Z</dcterms:created>
  <dcterms:modified xsi:type="dcterms:W3CDTF">2023-07-12T14:25:10Z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0x010100E5A593776B87D84CAA0B40D98A81AE8E</vt:lpwstr>
  </property>
  <property fmtid="{D5CDD505-2E9C-101B-9397-08002B2CF9AE}" pid="3" name="MediaServiceImageTags">
    <vt:lpwstr/>
  </property>
</Properties>
</file>